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theme/theme2.xml" ContentType="application/vnd.openxmlformats-officedocument.theme+xml"/>
  <Override PartName="/ppt/theme/theme3.xml" ContentType="application/vnd.openxmlformats-officedocument.them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xml" ContentType="application/vnd.openxmlformats-officedocument.presentationml.notesSlide+xml"/>
  <Override PartName="/ppt/ink/ink20.xml" ContentType="application/inkml+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66" r:id="rId2"/>
    <p:sldId id="257" r:id="rId3"/>
    <p:sldId id="259" r:id="rId4"/>
    <p:sldId id="258" r:id="rId5"/>
    <p:sldId id="261" r:id="rId6"/>
    <p:sldId id="260" r:id="rId7"/>
    <p:sldId id="262" r:id="rId8"/>
    <p:sldId id="263" r:id="rId9"/>
    <p:sldId id="265" r:id="rId10"/>
    <p:sldId id="264" r:id="rId11"/>
    <p:sldId id="269" r:id="rId12"/>
    <p:sldId id="267" r:id="rId13"/>
    <p:sldId id="268" r:id="rId14"/>
  </p:sldIdLst>
  <p:sldSz cx="12192000" cy="6858000"/>
  <p:notesSz cx="6858000" cy="9144000"/>
  <p:defaultTextStyle>
    <a:defPPr>
      <a:defRPr lang="en-A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93" userDrawn="1">
          <p15:clr>
            <a:srgbClr val="A4A3A4"/>
          </p15:clr>
        </p15:guide>
        <p15:guide id="2" pos="46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4660"/>
  </p:normalViewPr>
  <p:slideViewPr>
    <p:cSldViewPr snapToGrid="0" showGuides="1">
      <p:cViewPr>
        <p:scale>
          <a:sx n="72" d="100"/>
          <a:sy n="72" d="100"/>
        </p:scale>
        <p:origin x="1620" y="522"/>
      </p:cViewPr>
      <p:guideLst>
        <p:guide orient="horz" pos="3793"/>
        <p:guide pos="4635"/>
      </p:guideLst>
    </p:cSldViewPr>
  </p:slideViewPr>
  <p:notesTextViewPr>
    <p:cViewPr>
      <p:scale>
        <a:sx n="1" d="1"/>
        <a:sy n="1" d="1"/>
      </p:scale>
      <p:origin x="0" y="0"/>
    </p:cViewPr>
  </p:notesTextViewPr>
  <p:notesViewPr>
    <p:cSldViewPr snapToGrid="0">
      <p:cViewPr varScale="1">
        <p:scale>
          <a:sx n="80" d="100"/>
          <a:sy n="80" d="100"/>
        </p:scale>
        <p:origin x="3144"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4.xml.rels><?xml version="1.0" encoding="UTF-8" standalone="yes"?>
<Relationships xmlns="http://schemas.openxmlformats.org/package/2006/relationships"><Relationship Id="rId2" Type="http://schemas.openxmlformats.org/officeDocument/2006/relationships/image" Target="../media/image17.svg"/><Relationship Id="rId1" Type="http://schemas.openxmlformats.org/officeDocument/2006/relationships/image" Target="../media/image16.png"/></Relationships>
</file>

<file path=ppt/diagrams/_rels/data5.xml.rels><?xml version="1.0" encoding="UTF-8" standalone="yes"?>
<Relationships xmlns="http://schemas.openxmlformats.org/package/2006/relationships"><Relationship Id="rId2" Type="http://schemas.openxmlformats.org/officeDocument/2006/relationships/image" Target="../media/image20.svg"/><Relationship Id="rId1" Type="http://schemas.openxmlformats.org/officeDocument/2006/relationships/image" Target="../media/image19.png"/></Relationships>
</file>

<file path=ppt/diagrams/_rels/data6.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2" Type="http://schemas.openxmlformats.org/officeDocument/2006/relationships/image" Target="../media/image17.svg"/><Relationship Id="rId1" Type="http://schemas.openxmlformats.org/officeDocument/2006/relationships/image" Target="../media/image16.png"/></Relationships>
</file>

<file path=ppt/diagrams/_rels/drawing5.xml.rels><?xml version="1.0" encoding="UTF-8" standalone="yes"?>
<Relationships xmlns="http://schemas.openxmlformats.org/package/2006/relationships"><Relationship Id="rId2" Type="http://schemas.openxmlformats.org/officeDocument/2006/relationships/image" Target="../media/image20.svg"/><Relationship Id="rId1" Type="http://schemas.openxmlformats.org/officeDocument/2006/relationships/image" Target="../media/image19.png"/></Relationships>
</file>

<file path=ppt/diagrams/_rels/drawing6.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C09B07-E0D7-4887-AB4D-367E0C64D477}"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AS"/>
        </a:p>
      </dgm:t>
    </dgm:pt>
    <dgm:pt modelId="{A6AF16E5-13D4-45E5-931B-43CFEBD8E671}">
      <dgm:prSet custT="1"/>
      <dgm:spPr/>
      <dgm:t>
        <a:bodyPr/>
        <a:lstStyle/>
        <a:p>
          <a:r>
            <a:rPr lang="en-US" sz="1600" b="1" dirty="0"/>
            <a:t>Cross-Sell</a:t>
          </a:r>
          <a:r>
            <a:rPr lang="en-US" sz="1500" b="1" dirty="0"/>
            <a:t> -</a:t>
          </a:r>
          <a:r>
            <a:rPr lang="en-US" sz="1500" dirty="0"/>
            <a:t> Cross-selling refers to selling additional insurance products to existing customers</a:t>
          </a:r>
          <a:endParaRPr lang="en-AS" sz="1500" dirty="0"/>
        </a:p>
      </dgm:t>
    </dgm:pt>
    <dgm:pt modelId="{E9F48AFF-1290-4498-96E3-D693EEE7AA49}" type="parTrans" cxnId="{AD560259-9FE8-4E55-A527-E5B4A6DF7D08}">
      <dgm:prSet/>
      <dgm:spPr/>
      <dgm:t>
        <a:bodyPr/>
        <a:lstStyle/>
        <a:p>
          <a:endParaRPr lang="en-AS"/>
        </a:p>
      </dgm:t>
    </dgm:pt>
    <dgm:pt modelId="{F2668182-9CD1-4F67-B2AB-2BBEA71E9821}" type="sibTrans" cxnId="{AD560259-9FE8-4E55-A527-E5B4A6DF7D08}">
      <dgm:prSet/>
      <dgm:spPr/>
      <dgm:t>
        <a:bodyPr/>
        <a:lstStyle/>
        <a:p>
          <a:endParaRPr lang="en-AS"/>
        </a:p>
      </dgm:t>
    </dgm:pt>
    <dgm:pt modelId="{F5593DB6-6676-427B-8C8D-B0E40EC22A82}">
      <dgm:prSet custT="1"/>
      <dgm:spPr/>
      <dgm:t>
        <a:bodyPr/>
        <a:lstStyle/>
        <a:p>
          <a:r>
            <a:rPr lang="en-US" sz="2000" b="1" dirty="0"/>
            <a:t>New -</a:t>
          </a:r>
          <a:r>
            <a:rPr lang="en-US" sz="2000" dirty="0"/>
            <a:t> New policies sold to first-time customers</a:t>
          </a:r>
          <a:endParaRPr lang="en-AS" sz="2000" dirty="0"/>
        </a:p>
      </dgm:t>
    </dgm:pt>
    <dgm:pt modelId="{DECA8915-E3CE-444A-8A5D-88F12C9FCC7E}" type="parTrans" cxnId="{D09433CE-851B-4F72-9D2D-F3B22AD3E397}">
      <dgm:prSet/>
      <dgm:spPr/>
      <dgm:t>
        <a:bodyPr/>
        <a:lstStyle/>
        <a:p>
          <a:endParaRPr lang="en-AS"/>
        </a:p>
      </dgm:t>
    </dgm:pt>
    <dgm:pt modelId="{10A3E41B-8505-4FBE-9158-357D78EF59E2}" type="sibTrans" cxnId="{D09433CE-851B-4F72-9D2D-F3B22AD3E397}">
      <dgm:prSet/>
      <dgm:spPr/>
      <dgm:t>
        <a:bodyPr/>
        <a:lstStyle/>
        <a:p>
          <a:endParaRPr lang="en-AS"/>
        </a:p>
      </dgm:t>
    </dgm:pt>
    <dgm:pt modelId="{0CC7883A-01F8-46FC-96C1-6788EF4DE8ED}">
      <dgm:prSet custT="1"/>
      <dgm:spPr/>
      <dgm:t>
        <a:bodyPr/>
        <a:lstStyle/>
        <a:p>
          <a:pPr algn="ctr"/>
          <a:r>
            <a:rPr lang="en-US" sz="2000" b="1" dirty="0"/>
            <a:t>Renewal-</a:t>
          </a:r>
          <a:r>
            <a:rPr lang="en-US" sz="2000" dirty="0"/>
            <a:t> renewing existing insurance policies.</a:t>
          </a:r>
          <a:endParaRPr lang="en-AS" sz="2000" dirty="0"/>
        </a:p>
      </dgm:t>
    </dgm:pt>
    <dgm:pt modelId="{AE8B0FED-D8DB-4198-8EC5-37F6F719177F}" type="parTrans" cxnId="{2FA4F690-FD0B-4980-91D4-173618696EDA}">
      <dgm:prSet/>
      <dgm:spPr/>
      <dgm:t>
        <a:bodyPr/>
        <a:lstStyle/>
        <a:p>
          <a:endParaRPr lang="en-AS"/>
        </a:p>
      </dgm:t>
    </dgm:pt>
    <dgm:pt modelId="{DA5F4008-DEBF-4F73-A11C-CB07DEC431E4}" type="sibTrans" cxnId="{2FA4F690-FD0B-4980-91D4-173618696EDA}">
      <dgm:prSet/>
      <dgm:spPr/>
      <dgm:t>
        <a:bodyPr/>
        <a:lstStyle/>
        <a:p>
          <a:endParaRPr lang="en-AS"/>
        </a:p>
      </dgm:t>
    </dgm:pt>
    <dgm:pt modelId="{C1D401A4-E8F8-48E8-9600-9BF06D5B8901}" type="pres">
      <dgm:prSet presAssocID="{A9C09B07-E0D7-4887-AB4D-367E0C64D477}" presName="compositeShape" presStyleCnt="0">
        <dgm:presLayoutVars>
          <dgm:chMax val="7"/>
          <dgm:dir/>
          <dgm:resizeHandles val="exact"/>
        </dgm:presLayoutVars>
      </dgm:prSet>
      <dgm:spPr/>
    </dgm:pt>
    <dgm:pt modelId="{B0A8FD5F-1CB5-465B-88D5-D411DDF9E755}" type="pres">
      <dgm:prSet presAssocID="{A6AF16E5-13D4-45E5-931B-43CFEBD8E671}" presName="circ1" presStyleLbl="vennNode1" presStyleIdx="0" presStyleCnt="3" custScaleX="129613" custScaleY="73918" custLinFactNeighborX="3635" custLinFactNeighborY="-18753"/>
      <dgm:spPr/>
    </dgm:pt>
    <dgm:pt modelId="{DE1498C7-92B3-44ED-B132-869B1FEA7ED0}" type="pres">
      <dgm:prSet presAssocID="{A6AF16E5-13D4-45E5-931B-43CFEBD8E671}" presName="circ1Tx" presStyleLbl="revTx" presStyleIdx="0" presStyleCnt="0">
        <dgm:presLayoutVars>
          <dgm:chMax val="0"/>
          <dgm:chPref val="0"/>
          <dgm:bulletEnabled val="1"/>
        </dgm:presLayoutVars>
      </dgm:prSet>
      <dgm:spPr/>
    </dgm:pt>
    <dgm:pt modelId="{EA81CBFA-8B0C-4F2A-9EF2-47BC690002C0}" type="pres">
      <dgm:prSet presAssocID="{F5593DB6-6676-427B-8C8D-B0E40EC22A82}" presName="circ2" presStyleLbl="vennNode1" presStyleIdx="1" presStyleCnt="3" custScaleX="151385" custScaleY="47605" custLinFactNeighborX="29981" custLinFactNeighborY="-35655"/>
      <dgm:spPr/>
    </dgm:pt>
    <dgm:pt modelId="{516DD6BA-1043-4BDC-8532-9BBDB5888235}" type="pres">
      <dgm:prSet presAssocID="{F5593DB6-6676-427B-8C8D-B0E40EC22A82}" presName="circ2Tx" presStyleLbl="revTx" presStyleIdx="0" presStyleCnt="0">
        <dgm:presLayoutVars>
          <dgm:chMax val="0"/>
          <dgm:chPref val="0"/>
          <dgm:bulletEnabled val="1"/>
        </dgm:presLayoutVars>
      </dgm:prSet>
      <dgm:spPr/>
    </dgm:pt>
    <dgm:pt modelId="{2FABE8C7-617F-4FD3-B4E8-255615FFDC2F}" type="pres">
      <dgm:prSet presAssocID="{0CC7883A-01F8-46FC-96C1-6788EF4DE8ED}" presName="circ3" presStyleLbl="vennNode1" presStyleIdx="2" presStyleCnt="3" custScaleX="142880" custScaleY="56354" custLinFactNeighborX="-15087" custLinFactNeighborY="-31617"/>
      <dgm:spPr/>
    </dgm:pt>
    <dgm:pt modelId="{A00802ED-59C9-4E17-B9F6-35AFD227FE1B}" type="pres">
      <dgm:prSet presAssocID="{0CC7883A-01F8-46FC-96C1-6788EF4DE8ED}" presName="circ3Tx" presStyleLbl="revTx" presStyleIdx="0" presStyleCnt="0">
        <dgm:presLayoutVars>
          <dgm:chMax val="0"/>
          <dgm:chPref val="0"/>
          <dgm:bulletEnabled val="1"/>
        </dgm:presLayoutVars>
      </dgm:prSet>
      <dgm:spPr/>
    </dgm:pt>
  </dgm:ptLst>
  <dgm:cxnLst>
    <dgm:cxn modelId="{841F0F05-80D9-470E-8201-5937CAECB3B6}" type="presOf" srcId="{0CC7883A-01F8-46FC-96C1-6788EF4DE8ED}" destId="{2FABE8C7-617F-4FD3-B4E8-255615FFDC2F}" srcOrd="0" destOrd="0" presId="urn:microsoft.com/office/officeart/2005/8/layout/venn1"/>
    <dgm:cxn modelId="{E58CB91F-3ECD-4257-B109-641367452C87}" type="presOf" srcId="{0CC7883A-01F8-46FC-96C1-6788EF4DE8ED}" destId="{A00802ED-59C9-4E17-B9F6-35AFD227FE1B}" srcOrd="1" destOrd="0" presId="urn:microsoft.com/office/officeart/2005/8/layout/venn1"/>
    <dgm:cxn modelId="{5A8E876B-5139-4270-A6CC-EF2C3899BD18}" type="presOf" srcId="{F5593DB6-6676-427B-8C8D-B0E40EC22A82}" destId="{EA81CBFA-8B0C-4F2A-9EF2-47BC690002C0}" srcOrd="0" destOrd="0" presId="urn:microsoft.com/office/officeart/2005/8/layout/venn1"/>
    <dgm:cxn modelId="{AD560259-9FE8-4E55-A527-E5B4A6DF7D08}" srcId="{A9C09B07-E0D7-4887-AB4D-367E0C64D477}" destId="{A6AF16E5-13D4-45E5-931B-43CFEBD8E671}" srcOrd="0" destOrd="0" parTransId="{E9F48AFF-1290-4498-96E3-D693EEE7AA49}" sibTransId="{F2668182-9CD1-4F67-B2AB-2BBEA71E9821}"/>
    <dgm:cxn modelId="{2FA4F690-FD0B-4980-91D4-173618696EDA}" srcId="{A9C09B07-E0D7-4887-AB4D-367E0C64D477}" destId="{0CC7883A-01F8-46FC-96C1-6788EF4DE8ED}" srcOrd="2" destOrd="0" parTransId="{AE8B0FED-D8DB-4198-8EC5-37F6F719177F}" sibTransId="{DA5F4008-DEBF-4F73-A11C-CB07DEC431E4}"/>
    <dgm:cxn modelId="{DD5E45B3-2439-43EC-BC93-B37DA43130DF}" type="presOf" srcId="{A9C09B07-E0D7-4887-AB4D-367E0C64D477}" destId="{C1D401A4-E8F8-48E8-9600-9BF06D5B8901}" srcOrd="0" destOrd="0" presId="urn:microsoft.com/office/officeart/2005/8/layout/venn1"/>
    <dgm:cxn modelId="{F034CBBC-A310-4695-B3B8-D39CAA8ACEF1}" type="presOf" srcId="{F5593DB6-6676-427B-8C8D-B0E40EC22A82}" destId="{516DD6BA-1043-4BDC-8532-9BBDB5888235}" srcOrd="1" destOrd="0" presId="urn:microsoft.com/office/officeart/2005/8/layout/venn1"/>
    <dgm:cxn modelId="{D09433CE-851B-4F72-9D2D-F3B22AD3E397}" srcId="{A9C09B07-E0D7-4887-AB4D-367E0C64D477}" destId="{F5593DB6-6676-427B-8C8D-B0E40EC22A82}" srcOrd="1" destOrd="0" parTransId="{DECA8915-E3CE-444A-8A5D-88F12C9FCC7E}" sibTransId="{10A3E41B-8505-4FBE-9158-357D78EF59E2}"/>
    <dgm:cxn modelId="{F5C127E5-AE84-49B4-9D92-3A3766CFCBFF}" type="presOf" srcId="{A6AF16E5-13D4-45E5-931B-43CFEBD8E671}" destId="{B0A8FD5F-1CB5-465B-88D5-D411DDF9E755}" srcOrd="0" destOrd="0" presId="urn:microsoft.com/office/officeart/2005/8/layout/venn1"/>
    <dgm:cxn modelId="{97A013E7-E967-44BF-AC7F-82FDC8CCD72C}" type="presOf" srcId="{A6AF16E5-13D4-45E5-931B-43CFEBD8E671}" destId="{DE1498C7-92B3-44ED-B132-869B1FEA7ED0}" srcOrd="1" destOrd="0" presId="urn:microsoft.com/office/officeart/2005/8/layout/venn1"/>
    <dgm:cxn modelId="{E749779F-C11A-4E24-A42C-57376399DBB0}" type="presParOf" srcId="{C1D401A4-E8F8-48E8-9600-9BF06D5B8901}" destId="{B0A8FD5F-1CB5-465B-88D5-D411DDF9E755}" srcOrd="0" destOrd="0" presId="urn:microsoft.com/office/officeart/2005/8/layout/venn1"/>
    <dgm:cxn modelId="{3B47B3C4-F7CF-4B5C-97C0-BEC134F6D96B}" type="presParOf" srcId="{C1D401A4-E8F8-48E8-9600-9BF06D5B8901}" destId="{DE1498C7-92B3-44ED-B132-869B1FEA7ED0}" srcOrd="1" destOrd="0" presId="urn:microsoft.com/office/officeart/2005/8/layout/venn1"/>
    <dgm:cxn modelId="{94C2666F-41D9-4F52-A9A9-8FFCBE98A5E0}" type="presParOf" srcId="{C1D401A4-E8F8-48E8-9600-9BF06D5B8901}" destId="{EA81CBFA-8B0C-4F2A-9EF2-47BC690002C0}" srcOrd="2" destOrd="0" presId="urn:microsoft.com/office/officeart/2005/8/layout/venn1"/>
    <dgm:cxn modelId="{FFCAD1A1-9BB0-43B4-AADD-B84724B3E5BD}" type="presParOf" srcId="{C1D401A4-E8F8-48E8-9600-9BF06D5B8901}" destId="{516DD6BA-1043-4BDC-8532-9BBDB5888235}" srcOrd="3" destOrd="0" presId="urn:microsoft.com/office/officeart/2005/8/layout/venn1"/>
    <dgm:cxn modelId="{FF26321A-54C1-4D7C-9B6F-EE2FDA4771EE}" type="presParOf" srcId="{C1D401A4-E8F8-48E8-9600-9BF06D5B8901}" destId="{2FABE8C7-617F-4FD3-B4E8-255615FFDC2F}" srcOrd="4" destOrd="0" presId="urn:microsoft.com/office/officeart/2005/8/layout/venn1"/>
    <dgm:cxn modelId="{EBD2D618-DD25-4346-BB90-2FEE28218F0F}" type="presParOf" srcId="{C1D401A4-E8F8-48E8-9600-9BF06D5B8901}" destId="{A00802ED-59C9-4E17-B9F6-35AFD227FE1B}"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C84166-64DC-4D19-8F6F-DEEA79C56C86}"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AS"/>
        </a:p>
      </dgm:t>
    </dgm:pt>
    <dgm:pt modelId="{072B9BEA-DD32-4B6A-BA40-45191BEF1FBE}">
      <dgm:prSet custT="1"/>
      <dgm:spPr/>
      <dgm:t>
        <a:bodyPr/>
        <a:lstStyle/>
        <a:p>
          <a:r>
            <a:rPr lang="en-US" sz="2400" b="1" dirty="0"/>
            <a:t>Open Opportunity</a:t>
          </a:r>
        </a:p>
        <a:p>
          <a:r>
            <a:rPr lang="en-US" sz="2200" dirty="0"/>
            <a:t>It represents an </a:t>
          </a:r>
          <a:r>
            <a:rPr lang="en-US" sz="2200" b="1" dirty="0"/>
            <a:t>unclosed</a:t>
          </a:r>
          <a:r>
            <a:rPr lang="en-US" sz="2200" dirty="0"/>
            <a:t> sales prospect that is still in progress and has not yet been won or lost </a:t>
          </a:r>
          <a:endParaRPr lang="en-AS" sz="2200" dirty="0"/>
        </a:p>
      </dgm:t>
    </dgm:pt>
    <dgm:pt modelId="{E41187CB-8C29-4AE5-808D-6375FDE813A7}" type="parTrans" cxnId="{C356D2CB-D936-4721-9300-F0D449E85A34}">
      <dgm:prSet/>
      <dgm:spPr/>
      <dgm:t>
        <a:bodyPr/>
        <a:lstStyle/>
        <a:p>
          <a:endParaRPr lang="en-AS"/>
        </a:p>
      </dgm:t>
    </dgm:pt>
    <dgm:pt modelId="{874D4D1A-4ACE-4D6C-8C1A-66AA560D3ED9}" type="sibTrans" cxnId="{C356D2CB-D936-4721-9300-F0D449E85A34}">
      <dgm:prSet/>
      <dgm:spPr/>
      <dgm:t>
        <a:bodyPr/>
        <a:lstStyle/>
        <a:p>
          <a:endParaRPr lang="en-AS"/>
        </a:p>
      </dgm:t>
    </dgm:pt>
    <dgm:pt modelId="{9568BD53-3EDC-4418-9B9F-579E4E97433B}" type="pres">
      <dgm:prSet presAssocID="{C3C84166-64DC-4D19-8F6F-DEEA79C56C86}" presName="compositeShape" presStyleCnt="0">
        <dgm:presLayoutVars>
          <dgm:chMax val="7"/>
          <dgm:dir/>
          <dgm:resizeHandles val="exact"/>
        </dgm:presLayoutVars>
      </dgm:prSet>
      <dgm:spPr/>
    </dgm:pt>
    <dgm:pt modelId="{DEE1F688-99DB-4874-8451-BE089F3911B4}" type="pres">
      <dgm:prSet presAssocID="{072B9BEA-DD32-4B6A-BA40-45191BEF1FBE}" presName="circ1TxSh" presStyleLbl="vennNode1" presStyleIdx="0" presStyleCnt="1" custScaleX="214747" custLinFactNeighborX="-12809" custLinFactNeighborY="-46512"/>
      <dgm:spPr/>
    </dgm:pt>
  </dgm:ptLst>
  <dgm:cxnLst>
    <dgm:cxn modelId="{0A995969-40FE-4499-82DD-74AB07B7FF48}" type="presOf" srcId="{C3C84166-64DC-4D19-8F6F-DEEA79C56C86}" destId="{9568BD53-3EDC-4418-9B9F-579E4E97433B}" srcOrd="0" destOrd="0" presId="urn:microsoft.com/office/officeart/2005/8/layout/venn1"/>
    <dgm:cxn modelId="{C356D2CB-D936-4721-9300-F0D449E85A34}" srcId="{C3C84166-64DC-4D19-8F6F-DEEA79C56C86}" destId="{072B9BEA-DD32-4B6A-BA40-45191BEF1FBE}" srcOrd="0" destOrd="0" parTransId="{E41187CB-8C29-4AE5-808D-6375FDE813A7}" sibTransId="{874D4D1A-4ACE-4D6C-8C1A-66AA560D3ED9}"/>
    <dgm:cxn modelId="{BB56BBCD-20DD-41B1-8637-E760AA3570EE}" type="presOf" srcId="{072B9BEA-DD32-4B6A-BA40-45191BEF1FBE}" destId="{DEE1F688-99DB-4874-8451-BE089F3911B4}" srcOrd="0" destOrd="0" presId="urn:microsoft.com/office/officeart/2005/8/layout/venn1"/>
    <dgm:cxn modelId="{79A4B292-EF26-4EAE-B8D2-CD67442E244B}" type="presParOf" srcId="{9568BD53-3EDC-4418-9B9F-579E4E97433B}" destId="{DEE1F688-99DB-4874-8451-BE089F3911B4}" srcOrd="0" destOrd="0" presId="urn:microsoft.com/office/officeart/2005/8/layout/ven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C7046A-2B56-414E-AEB6-4B3C10602C6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AS"/>
        </a:p>
      </dgm:t>
    </dgm:pt>
    <dgm:pt modelId="{77C13DC8-E137-4DB4-9897-950D37E87F68}" type="pres">
      <dgm:prSet presAssocID="{DAC7046A-2B56-414E-AEB6-4B3C10602C6D}" presName="linearFlow" presStyleCnt="0">
        <dgm:presLayoutVars>
          <dgm:dir/>
          <dgm:resizeHandles val="exact"/>
        </dgm:presLayoutVars>
      </dgm:prSet>
      <dgm:spPr/>
    </dgm:pt>
  </dgm:ptLst>
  <dgm:cxnLst>
    <dgm:cxn modelId="{07FBF870-07CC-4F38-85BE-148288E411AB}" type="presOf" srcId="{DAC7046A-2B56-414E-AEB6-4B3C10602C6D}" destId="{77C13DC8-E137-4DB4-9897-950D37E87F68}" srcOrd="0"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8F24B-2C18-4ED5-9CBF-D69457075EC8}"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AS"/>
        </a:p>
      </dgm:t>
    </dgm:pt>
    <dgm:pt modelId="{7505CCC5-6D34-4925-9255-93A15516A74E}">
      <dgm:prSet custT="1"/>
      <dgm:spPr/>
      <dgm:t>
        <a:bodyPr/>
        <a:lstStyle/>
        <a:p>
          <a:r>
            <a:rPr lang="en-US" sz="2800" b="1" dirty="0"/>
            <a:t>Renewal Performance </a:t>
          </a:r>
          <a:endParaRPr lang="en-AS" sz="1600" dirty="0"/>
        </a:p>
      </dgm:t>
    </dgm:pt>
    <dgm:pt modelId="{DD9DDB97-1E5F-41AC-8FC8-7771C321F7CB}" type="parTrans" cxnId="{6B84BD5F-D031-4515-BA16-85E6595DC2FC}">
      <dgm:prSet/>
      <dgm:spPr/>
      <dgm:t>
        <a:bodyPr/>
        <a:lstStyle/>
        <a:p>
          <a:endParaRPr lang="en-AS"/>
        </a:p>
      </dgm:t>
    </dgm:pt>
    <dgm:pt modelId="{FF20AB2E-D94C-4851-AFD9-40F7341E121F}" type="sibTrans" cxnId="{6B84BD5F-D031-4515-BA16-85E6595DC2FC}">
      <dgm:prSet/>
      <dgm:spPr/>
      <dgm:t>
        <a:bodyPr/>
        <a:lstStyle/>
        <a:p>
          <a:endParaRPr lang="en-AS"/>
        </a:p>
      </dgm:t>
    </dgm:pt>
    <dgm:pt modelId="{4E6434F0-47A9-4D7C-B3E3-67783882D951}">
      <dgm:prSet custT="1"/>
      <dgm:spPr/>
      <dgm:t>
        <a:bodyPr/>
        <a:lstStyle/>
        <a:p>
          <a:r>
            <a:rPr lang="en-US" sz="2000" b="1" dirty="0"/>
            <a:t>Renewal Achievement:</a:t>
          </a:r>
          <a:r>
            <a:rPr lang="en-US" sz="2000" dirty="0"/>
            <a:t> </a:t>
          </a:r>
          <a:r>
            <a:rPr lang="en-US" sz="2000" b="1" dirty="0"/>
            <a:t>150.23%</a:t>
          </a:r>
          <a:r>
            <a:rPr lang="en-US" sz="2000" dirty="0"/>
            <a:t>, exceeding the target, which is a strong indicator of customer retention.</a:t>
          </a:r>
          <a:endParaRPr lang="en-AS" sz="2000" dirty="0"/>
        </a:p>
      </dgm:t>
    </dgm:pt>
    <dgm:pt modelId="{44F17F12-5EDF-4433-9385-82955CFACF81}" type="parTrans" cxnId="{4C455B79-764C-4428-9734-080129AD31E3}">
      <dgm:prSet/>
      <dgm:spPr/>
      <dgm:t>
        <a:bodyPr/>
        <a:lstStyle/>
        <a:p>
          <a:endParaRPr lang="en-AS"/>
        </a:p>
      </dgm:t>
    </dgm:pt>
    <dgm:pt modelId="{7C8334DC-6893-472E-AF57-6B17CFD65CD2}" type="sibTrans" cxnId="{4C455B79-764C-4428-9734-080129AD31E3}">
      <dgm:prSet/>
      <dgm:spPr/>
      <dgm:t>
        <a:bodyPr/>
        <a:lstStyle/>
        <a:p>
          <a:endParaRPr lang="en-AS"/>
        </a:p>
      </dgm:t>
    </dgm:pt>
    <dgm:pt modelId="{EC88B004-E573-402D-A62E-D12D685F2ED2}">
      <dgm:prSet/>
      <dgm:spPr/>
      <dgm:t>
        <a:bodyPr/>
        <a:lstStyle/>
        <a:p>
          <a:r>
            <a:rPr lang="en-US" b="1" dirty="0"/>
            <a:t>Renewal Invoice Achievement:</a:t>
          </a:r>
          <a:r>
            <a:rPr lang="en-US" dirty="0"/>
            <a:t> </a:t>
          </a:r>
          <a:r>
            <a:rPr lang="en-US" b="1" dirty="0"/>
            <a:t>66.92%</a:t>
          </a:r>
          <a:r>
            <a:rPr lang="en-US" dirty="0"/>
            <a:t>, showing a good but improvable invoicing rate.</a:t>
          </a:r>
          <a:endParaRPr lang="en-AS" dirty="0"/>
        </a:p>
      </dgm:t>
    </dgm:pt>
    <dgm:pt modelId="{33119EA6-2BE4-465A-9EF7-C88910CD089B}" type="parTrans" cxnId="{F3B9E80B-8898-4CD2-A96A-D52852D81B88}">
      <dgm:prSet/>
      <dgm:spPr/>
      <dgm:t>
        <a:bodyPr/>
        <a:lstStyle/>
        <a:p>
          <a:endParaRPr lang="en-AS"/>
        </a:p>
      </dgm:t>
    </dgm:pt>
    <dgm:pt modelId="{9AB1CB9D-B03D-4A64-951A-3806954F2209}" type="sibTrans" cxnId="{F3B9E80B-8898-4CD2-A96A-D52852D81B88}">
      <dgm:prSet/>
      <dgm:spPr/>
      <dgm:t>
        <a:bodyPr/>
        <a:lstStyle/>
        <a:p>
          <a:endParaRPr lang="en-AS"/>
        </a:p>
      </dgm:t>
    </dgm:pt>
    <dgm:pt modelId="{53C97DD3-1349-4060-A441-8645F606DE2A}" type="pres">
      <dgm:prSet presAssocID="{2CA8F24B-2C18-4ED5-9CBF-D69457075EC8}" presName="linearFlow" presStyleCnt="0">
        <dgm:presLayoutVars>
          <dgm:dir/>
          <dgm:resizeHandles val="exact"/>
        </dgm:presLayoutVars>
      </dgm:prSet>
      <dgm:spPr/>
    </dgm:pt>
    <dgm:pt modelId="{A60C3E65-2D3A-40A1-97DF-4705AEE383FF}" type="pres">
      <dgm:prSet presAssocID="{7505CCC5-6D34-4925-9255-93A15516A74E}" presName="composite" presStyleCnt="0"/>
      <dgm:spPr/>
    </dgm:pt>
    <dgm:pt modelId="{1422BFEE-40E7-42A3-AB94-5CB4C2B47AEF}" type="pres">
      <dgm:prSet presAssocID="{7505CCC5-6D34-4925-9255-93A15516A74E}" presName="imgShp" presStyleLbl="fgImgPlace1" presStyleIdx="0" presStyleCnt="3" custLinFactNeighborX="-84829" custLinFactNeighborY="586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2F2A1B09-7B8C-4B30-924B-EB54753876A5}" type="pres">
      <dgm:prSet presAssocID="{7505CCC5-6D34-4925-9255-93A15516A74E}" presName="txShp" presStyleLbl="node1" presStyleIdx="0" presStyleCnt="3" custScaleX="130378" custScaleY="125185" custLinFactNeighborX="-813" custLinFactNeighborY="11308">
        <dgm:presLayoutVars>
          <dgm:bulletEnabled val="1"/>
        </dgm:presLayoutVars>
      </dgm:prSet>
      <dgm:spPr/>
    </dgm:pt>
    <dgm:pt modelId="{CE6B625A-E978-4766-AB6E-8ECB8A1E08D4}" type="pres">
      <dgm:prSet presAssocID="{FF20AB2E-D94C-4851-AFD9-40F7341E121F}" presName="spacing" presStyleCnt="0"/>
      <dgm:spPr/>
    </dgm:pt>
    <dgm:pt modelId="{FE618CE6-A819-43F0-BFA0-E940A1020793}" type="pres">
      <dgm:prSet presAssocID="{4E6434F0-47A9-4D7C-B3E3-67783882D951}" presName="composite" presStyleCnt="0"/>
      <dgm:spPr/>
    </dgm:pt>
    <dgm:pt modelId="{07994054-5752-452D-8FE0-70AE8482B4C7}" type="pres">
      <dgm:prSet presAssocID="{4E6434F0-47A9-4D7C-B3E3-67783882D951}" presName="imgShp" presStyleLbl="fgImgPlace1" presStyleIdx="1" presStyleCnt="3" custLinFactX="-200000" custLinFactNeighborX="-270447" custLinFactNeighborY="1729"/>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r graph with upward trend with solid fill"/>
        </a:ext>
      </dgm:extLst>
    </dgm:pt>
    <dgm:pt modelId="{13007694-EC35-4423-A64F-515E3A21EAC5}" type="pres">
      <dgm:prSet presAssocID="{4E6434F0-47A9-4D7C-B3E3-67783882D951}" presName="txShp" presStyleLbl="node1" presStyleIdx="1" presStyleCnt="3" custScaleX="150376" custScaleY="190747" custLinFactNeighborX="-863">
        <dgm:presLayoutVars>
          <dgm:bulletEnabled val="1"/>
        </dgm:presLayoutVars>
      </dgm:prSet>
      <dgm:spPr/>
    </dgm:pt>
    <dgm:pt modelId="{AB2027C2-3AA8-420B-8E79-AD2E09C663D4}" type="pres">
      <dgm:prSet presAssocID="{7C8334DC-6893-472E-AF57-6B17CFD65CD2}" presName="spacing" presStyleCnt="0"/>
      <dgm:spPr/>
    </dgm:pt>
    <dgm:pt modelId="{7FB807A8-5219-4F80-BB32-68A3C77D94E1}" type="pres">
      <dgm:prSet presAssocID="{EC88B004-E573-402D-A62E-D12D685F2ED2}" presName="composite" presStyleCnt="0"/>
      <dgm:spPr/>
    </dgm:pt>
    <dgm:pt modelId="{6C670606-24EF-4719-96DA-7335532A8C02}" type="pres">
      <dgm:prSet presAssocID="{EC88B004-E573-402D-A62E-D12D685F2ED2}" presName="imgShp" presStyleLbl="fgImgPlace1" presStyleIdx="2" presStyleCnt="3" custAng="0" custScaleX="203882" custScaleY="245762" custLinFactX="-156161" custLinFactNeighborX="-200000" custLinFactNeighborY="4927"/>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D9B7D39A-C520-422E-8508-62542AB7E663}" type="pres">
      <dgm:prSet presAssocID="{EC88B004-E573-402D-A62E-D12D685F2ED2}" presName="txShp" presStyleLbl="node1" presStyleIdx="2" presStyleCnt="3" custScaleX="150376" custScaleY="255410" custLinFactNeighborX="-1510" custLinFactNeighborY="103">
        <dgm:presLayoutVars>
          <dgm:bulletEnabled val="1"/>
        </dgm:presLayoutVars>
      </dgm:prSet>
      <dgm:spPr/>
    </dgm:pt>
  </dgm:ptLst>
  <dgm:cxnLst>
    <dgm:cxn modelId="{F3B9E80B-8898-4CD2-A96A-D52852D81B88}" srcId="{2CA8F24B-2C18-4ED5-9CBF-D69457075EC8}" destId="{EC88B004-E573-402D-A62E-D12D685F2ED2}" srcOrd="2" destOrd="0" parTransId="{33119EA6-2BE4-465A-9EF7-C88910CD089B}" sibTransId="{9AB1CB9D-B03D-4A64-951A-3806954F2209}"/>
    <dgm:cxn modelId="{36BFCF0F-42C0-4593-8F96-436C6D272CBA}" type="presOf" srcId="{2CA8F24B-2C18-4ED5-9CBF-D69457075EC8}" destId="{53C97DD3-1349-4060-A441-8645F606DE2A}" srcOrd="0" destOrd="0" presId="urn:microsoft.com/office/officeart/2005/8/layout/vList3"/>
    <dgm:cxn modelId="{6B84BD5F-D031-4515-BA16-85E6595DC2FC}" srcId="{2CA8F24B-2C18-4ED5-9CBF-D69457075EC8}" destId="{7505CCC5-6D34-4925-9255-93A15516A74E}" srcOrd="0" destOrd="0" parTransId="{DD9DDB97-1E5F-41AC-8FC8-7771C321F7CB}" sibTransId="{FF20AB2E-D94C-4851-AFD9-40F7341E121F}"/>
    <dgm:cxn modelId="{E642C54E-3D93-4487-91DF-1F103715AD30}" type="presOf" srcId="{4E6434F0-47A9-4D7C-B3E3-67783882D951}" destId="{13007694-EC35-4423-A64F-515E3A21EAC5}" srcOrd="0" destOrd="0" presId="urn:microsoft.com/office/officeart/2005/8/layout/vList3"/>
    <dgm:cxn modelId="{4C455B79-764C-4428-9734-080129AD31E3}" srcId="{2CA8F24B-2C18-4ED5-9CBF-D69457075EC8}" destId="{4E6434F0-47A9-4D7C-B3E3-67783882D951}" srcOrd="1" destOrd="0" parTransId="{44F17F12-5EDF-4433-9385-82955CFACF81}" sibTransId="{7C8334DC-6893-472E-AF57-6B17CFD65CD2}"/>
    <dgm:cxn modelId="{F731C099-83C2-446D-8E31-29D5391FD7BC}" type="presOf" srcId="{EC88B004-E573-402D-A62E-D12D685F2ED2}" destId="{D9B7D39A-C520-422E-8508-62542AB7E663}" srcOrd="0" destOrd="0" presId="urn:microsoft.com/office/officeart/2005/8/layout/vList3"/>
    <dgm:cxn modelId="{D453EED5-CCEE-458C-92B2-6206E073BC2C}" type="presOf" srcId="{7505CCC5-6D34-4925-9255-93A15516A74E}" destId="{2F2A1B09-7B8C-4B30-924B-EB54753876A5}" srcOrd="0" destOrd="0" presId="urn:microsoft.com/office/officeart/2005/8/layout/vList3"/>
    <dgm:cxn modelId="{349230DE-77FA-4C70-844D-1F1F5800EE21}" type="presParOf" srcId="{53C97DD3-1349-4060-A441-8645F606DE2A}" destId="{A60C3E65-2D3A-40A1-97DF-4705AEE383FF}" srcOrd="0" destOrd="0" presId="urn:microsoft.com/office/officeart/2005/8/layout/vList3"/>
    <dgm:cxn modelId="{0A9F7CD1-1BB8-4E65-AB18-AAAAFCBF5261}" type="presParOf" srcId="{A60C3E65-2D3A-40A1-97DF-4705AEE383FF}" destId="{1422BFEE-40E7-42A3-AB94-5CB4C2B47AEF}" srcOrd="0" destOrd="0" presId="urn:microsoft.com/office/officeart/2005/8/layout/vList3"/>
    <dgm:cxn modelId="{9A13ED40-BC00-4DD0-808D-8541A2650A37}" type="presParOf" srcId="{A60C3E65-2D3A-40A1-97DF-4705AEE383FF}" destId="{2F2A1B09-7B8C-4B30-924B-EB54753876A5}" srcOrd="1" destOrd="0" presId="urn:microsoft.com/office/officeart/2005/8/layout/vList3"/>
    <dgm:cxn modelId="{210FD4E8-D178-4E44-A45C-BFC252904643}" type="presParOf" srcId="{53C97DD3-1349-4060-A441-8645F606DE2A}" destId="{CE6B625A-E978-4766-AB6E-8ECB8A1E08D4}" srcOrd="1" destOrd="0" presId="urn:microsoft.com/office/officeart/2005/8/layout/vList3"/>
    <dgm:cxn modelId="{411183A0-5E9C-468A-89E7-006220A4AB7D}" type="presParOf" srcId="{53C97DD3-1349-4060-A441-8645F606DE2A}" destId="{FE618CE6-A819-43F0-BFA0-E940A1020793}" srcOrd="2" destOrd="0" presId="urn:microsoft.com/office/officeart/2005/8/layout/vList3"/>
    <dgm:cxn modelId="{E6B93F06-47F8-4776-B4CF-94A9FBC6EAD7}" type="presParOf" srcId="{FE618CE6-A819-43F0-BFA0-E940A1020793}" destId="{07994054-5752-452D-8FE0-70AE8482B4C7}" srcOrd="0" destOrd="0" presId="urn:microsoft.com/office/officeart/2005/8/layout/vList3"/>
    <dgm:cxn modelId="{C854A671-5164-4494-9EA9-10B20F01FA71}" type="presParOf" srcId="{FE618CE6-A819-43F0-BFA0-E940A1020793}" destId="{13007694-EC35-4423-A64F-515E3A21EAC5}" srcOrd="1" destOrd="0" presId="urn:microsoft.com/office/officeart/2005/8/layout/vList3"/>
    <dgm:cxn modelId="{8E17E6FE-6D65-4ABD-8FC9-F6165DB71557}" type="presParOf" srcId="{53C97DD3-1349-4060-A441-8645F606DE2A}" destId="{AB2027C2-3AA8-420B-8E79-AD2E09C663D4}" srcOrd="3" destOrd="0" presId="urn:microsoft.com/office/officeart/2005/8/layout/vList3"/>
    <dgm:cxn modelId="{B2D13514-E98D-47AE-8748-3DD26C186239}" type="presParOf" srcId="{53C97DD3-1349-4060-A441-8645F606DE2A}" destId="{7FB807A8-5219-4F80-BB32-68A3C77D94E1}" srcOrd="4" destOrd="0" presId="urn:microsoft.com/office/officeart/2005/8/layout/vList3"/>
    <dgm:cxn modelId="{5D2007AD-F48E-45DD-AC14-EF37751B597D}" type="presParOf" srcId="{7FB807A8-5219-4F80-BB32-68A3C77D94E1}" destId="{6C670606-24EF-4719-96DA-7335532A8C02}" srcOrd="0" destOrd="0" presId="urn:microsoft.com/office/officeart/2005/8/layout/vList3"/>
    <dgm:cxn modelId="{FD029316-F311-4CC7-991F-65696CD6C828}" type="presParOf" srcId="{7FB807A8-5219-4F80-BB32-68A3C77D94E1}" destId="{D9B7D39A-C520-422E-8508-62542AB7E663}"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C93992B-09BB-49EB-93B6-478CC5FBA014}"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AS"/>
        </a:p>
      </dgm:t>
    </dgm:pt>
    <dgm:pt modelId="{BBA54582-9443-4B27-8262-2BB211FA65DB}">
      <dgm:prSet custT="1"/>
      <dgm:spPr/>
      <dgm:t>
        <a:bodyPr/>
        <a:lstStyle/>
        <a:p>
          <a:r>
            <a:rPr lang="en-US" sz="2800" b="1" dirty="0"/>
            <a:t>New  Performance </a:t>
          </a:r>
          <a:endParaRPr lang="en-AS" sz="2800" dirty="0"/>
        </a:p>
      </dgm:t>
    </dgm:pt>
    <dgm:pt modelId="{713F7F1F-7383-486B-AB06-89C4FC205D9B}" type="parTrans" cxnId="{AED44BFE-A0DE-4C1D-BC73-8BE2DD61E9A8}">
      <dgm:prSet/>
      <dgm:spPr/>
      <dgm:t>
        <a:bodyPr/>
        <a:lstStyle/>
        <a:p>
          <a:endParaRPr lang="en-AS"/>
        </a:p>
      </dgm:t>
    </dgm:pt>
    <dgm:pt modelId="{79CB7D81-2807-4CDE-9E41-CEE7F04224E0}" type="sibTrans" cxnId="{AED44BFE-A0DE-4C1D-BC73-8BE2DD61E9A8}">
      <dgm:prSet/>
      <dgm:spPr/>
      <dgm:t>
        <a:bodyPr/>
        <a:lstStyle/>
        <a:p>
          <a:endParaRPr lang="en-AS"/>
        </a:p>
      </dgm:t>
    </dgm:pt>
    <dgm:pt modelId="{B7121C63-47D9-41DD-952D-78F184E24D80}">
      <dgm:prSet custT="1"/>
      <dgm:spPr/>
      <dgm:t>
        <a:bodyPr/>
        <a:lstStyle/>
        <a:p>
          <a:r>
            <a:rPr lang="en-US" sz="2000" b="1" dirty="0"/>
            <a:t>New Placed Achievements:</a:t>
          </a:r>
          <a:r>
            <a:rPr lang="en-US" sz="2000" dirty="0"/>
            <a:t> </a:t>
          </a:r>
          <a:r>
            <a:rPr lang="en-US" sz="2000" b="1" dirty="0"/>
            <a:t>17.95%</a:t>
          </a:r>
          <a:r>
            <a:rPr lang="en-US" sz="2000" dirty="0"/>
            <a:t>, which suggests that only a small portion of potential new business is being converted.</a:t>
          </a:r>
          <a:endParaRPr lang="en-AS" sz="2000" dirty="0"/>
        </a:p>
      </dgm:t>
    </dgm:pt>
    <dgm:pt modelId="{79D6D2C7-67C1-47D0-B129-71EA53A62D4E}" type="parTrans" cxnId="{2FDA3740-F4AD-4EBA-ABA4-A376D78A565A}">
      <dgm:prSet/>
      <dgm:spPr/>
      <dgm:t>
        <a:bodyPr/>
        <a:lstStyle/>
        <a:p>
          <a:endParaRPr lang="en-AS"/>
        </a:p>
      </dgm:t>
    </dgm:pt>
    <dgm:pt modelId="{57CDA49F-80FE-4762-8783-6F3ED1AAE0DA}" type="sibTrans" cxnId="{2FDA3740-F4AD-4EBA-ABA4-A376D78A565A}">
      <dgm:prSet/>
      <dgm:spPr/>
      <dgm:t>
        <a:bodyPr/>
        <a:lstStyle/>
        <a:p>
          <a:endParaRPr lang="en-AS"/>
        </a:p>
      </dgm:t>
    </dgm:pt>
    <dgm:pt modelId="{9033D025-7193-485B-8059-1F8B055B7B81}">
      <dgm:prSet custT="1"/>
      <dgm:spPr/>
      <dgm:t>
        <a:bodyPr/>
        <a:lstStyle/>
        <a:p>
          <a:r>
            <a:rPr lang="en-US" sz="2000" b="1" dirty="0"/>
            <a:t>New Invoice Achievement:</a:t>
          </a:r>
          <a:r>
            <a:rPr lang="en-US" sz="2000" dirty="0"/>
            <a:t> </a:t>
          </a:r>
          <a:r>
            <a:rPr lang="en-US" sz="2000" b="1" dirty="0"/>
            <a:t>2.90%</a:t>
          </a:r>
          <a:r>
            <a:rPr lang="en-US" sz="2000" dirty="0"/>
            <a:t>, a very low number indicating slow policy finalization</a:t>
          </a:r>
          <a:endParaRPr lang="en-AS" sz="2000" dirty="0"/>
        </a:p>
      </dgm:t>
    </dgm:pt>
    <dgm:pt modelId="{12FA2329-03A1-4C12-B2FF-EAC8A8F161B8}" type="parTrans" cxnId="{C14F1AE8-00F3-4331-82BC-ED18BA6C4F5B}">
      <dgm:prSet/>
      <dgm:spPr/>
      <dgm:t>
        <a:bodyPr/>
        <a:lstStyle/>
        <a:p>
          <a:endParaRPr lang="en-AS"/>
        </a:p>
      </dgm:t>
    </dgm:pt>
    <dgm:pt modelId="{64777F3F-06C7-4516-BE8E-7EA3DB318A92}" type="sibTrans" cxnId="{C14F1AE8-00F3-4331-82BC-ED18BA6C4F5B}">
      <dgm:prSet/>
      <dgm:spPr/>
      <dgm:t>
        <a:bodyPr/>
        <a:lstStyle/>
        <a:p>
          <a:endParaRPr lang="en-AS"/>
        </a:p>
      </dgm:t>
    </dgm:pt>
    <dgm:pt modelId="{8210D600-15FC-4735-9772-E8871B3AE837}" type="pres">
      <dgm:prSet presAssocID="{EC93992B-09BB-49EB-93B6-478CC5FBA014}" presName="linearFlow" presStyleCnt="0">
        <dgm:presLayoutVars>
          <dgm:dir/>
          <dgm:resizeHandles val="exact"/>
        </dgm:presLayoutVars>
      </dgm:prSet>
      <dgm:spPr/>
    </dgm:pt>
    <dgm:pt modelId="{365FEEE6-6162-4A69-9050-6FF555D9267B}" type="pres">
      <dgm:prSet presAssocID="{BBA54582-9443-4B27-8262-2BB211FA65DB}" presName="composite" presStyleCnt="0"/>
      <dgm:spPr/>
    </dgm:pt>
    <dgm:pt modelId="{46314F3B-1C46-412E-B2F0-5636A0F19C51}" type="pres">
      <dgm:prSet presAssocID="{BBA54582-9443-4B27-8262-2BB211FA65DB}" presName="imgShp" presStyleLbl="fgImgPlace1" presStyleIdx="0" presStyleCnt="3" custLinFactNeighborX="-89846" custLinFactNeighborY="20392"/>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431E22B3-B1B3-44A3-96AD-46E43EB2CEF5}" type="pres">
      <dgm:prSet presAssocID="{BBA54582-9443-4B27-8262-2BB211FA65DB}" presName="txShp" presStyleLbl="node1" presStyleIdx="0" presStyleCnt="3" custScaleX="125350" custScaleY="93818" custLinFactNeighborX="-1098" custLinFactNeighborY="22900">
        <dgm:presLayoutVars>
          <dgm:bulletEnabled val="1"/>
        </dgm:presLayoutVars>
      </dgm:prSet>
      <dgm:spPr/>
    </dgm:pt>
    <dgm:pt modelId="{87B2C0DE-0A26-4472-919A-8A254A1ADBA2}" type="pres">
      <dgm:prSet presAssocID="{79CB7D81-2807-4CDE-9E41-CEE7F04224E0}" presName="spacing" presStyleCnt="0"/>
      <dgm:spPr/>
    </dgm:pt>
    <dgm:pt modelId="{2C1A93DF-6B4F-4B51-9A2D-984BB2467263}" type="pres">
      <dgm:prSet presAssocID="{B7121C63-47D9-41DD-952D-78F184E24D80}" presName="composite" presStyleCnt="0"/>
      <dgm:spPr/>
    </dgm:pt>
    <dgm:pt modelId="{40C86F74-E3A1-4705-B13B-0AA9A855746B}" type="pres">
      <dgm:prSet presAssocID="{B7121C63-47D9-41DD-952D-78F184E24D80}" presName="imgShp" presStyleLbl="fgImgPlace1" presStyleIdx="1" presStyleCnt="3" custLinFactX="-100000" custLinFactNeighborX="-149289" custLinFactNeighborY="14239"/>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r graph with downward trend with solid fill"/>
        </a:ext>
      </dgm:extLst>
    </dgm:pt>
    <dgm:pt modelId="{CF8634E1-4E59-4B1F-8839-29B62B5AECA5}" type="pres">
      <dgm:prSet presAssocID="{B7121C63-47D9-41DD-952D-78F184E24D80}" presName="txShp" presStyleLbl="node1" presStyleIdx="1" presStyleCnt="3" custScaleX="150376" custScaleY="167406" custLinFactNeighborY="17175">
        <dgm:presLayoutVars>
          <dgm:bulletEnabled val="1"/>
        </dgm:presLayoutVars>
      </dgm:prSet>
      <dgm:spPr/>
    </dgm:pt>
    <dgm:pt modelId="{658C2851-8E8D-4572-9B2B-F6CDBF61CD0D}" type="pres">
      <dgm:prSet presAssocID="{57CDA49F-80FE-4762-8783-6F3ED1AAE0DA}" presName="spacing" presStyleCnt="0"/>
      <dgm:spPr/>
    </dgm:pt>
    <dgm:pt modelId="{8FDE1A7B-5C25-4A03-8EE6-45AAE326B58F}" type="pres">
      <dgm:prSet presAssocID="{9033D025-7193-485B-8059-1F8B055B7B81}" presName="composite" presStyleCnt="0"/>
      <dgm:spPr/>
    </dgm:pt>
    <dgm:pt modelId="{CB582248-8426-478E-B2A7-FA3F5A5CF00A}" type="pres">
      <dgm:prSet presAssocID="{9033D025-7193-485B-8059-1F8B055B7B81}" presName="imgShp" presStyleLbl="fgImgPlace1" presStyleIdx="2" presStyleCnt="3" custLinFactX="-100000" custLinFactNeighborX="-131810" custLinFactNeighborY="-7188"/>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r graph with downward trend with solid fill"/>
        </a:ext>
      </dgm:extLst>
    </dgm:pt>
    <dgm:pt modelId="{766C8EAC-B07E-4B7C-808B-23AF86563AF1}" type="pres">
      <dgm:prSet presAssocID="{9033D025-7193-485B-8059-1F8B055B7B81}" presName="txShp" presStyleLbl="node1" presStyleIdx="2" presStyleCnt="3" custScaleX="150376" custScaleY="152845">
        <dgm:presLayoutVars>
          <dgm:bulletEnabled val="1"/>
        </dgm:presLayoutVars>
      </dgm:prSet>
      <dgm:spPr/>
    </dgm:pt>
  </dgm:ptLst>
  <dgm:cxnLst>
    <dgm:cxn modelId="{067C7D05-CC53-4127-817A-8E2AAC5D8FAE}" type="presOf" srcId="{EC93992B-09BB-49EB-93B6-478CC5FBA014}" destId="{8210D600-15FC-4735-9772-E8871B3AE837}" srcOrd="0" destOrd="0" presId="urn:microsoft.com/office/officeart/2005/8/layout/vList3"/>
    <dgm:cxn modelId="{2FDA3740-F4AD-4EBA-ABA4-A376D78A565A}" srcId="{EC93992B-09BB-49EB-93B6-478CC5FBA014}" destId="{B7121C63-47D9-41DD-952D-78F184E24D80}" srcOrd="1" destOrd="0" parTransId="{79D6D2C7-67C1-47D0-B129-71EA53A62D4E}" sibTransId="{57CDA49F-80FE-4762-8783-6F3ED1AAE0DA}"/>
    <dgm:cxn modelId="{C41A1666-15DF-49A5-94A9-E85EDAFDA526}" type="presOf" srcId="{B7121C63-47D9-41DD-952D-78F184E24D80}" destId="{CF8634E1-4E59-4B1F-8839-29B62B5AECA5}" srcOrd="0" destOrd="0" presId="urn:microsoft.com/office/officeart/2005/8/layout/vList3"/>
    <dgm:cxn modelId="{3D9B2467-221C-4C46-A436-D2013C54BC0D}" type="presOf" srcId="{9033D025-7193-485B-8059-1F8B055B7B81}" destId="{766C8EAC-B07E-4B7C-808B-23AF86563AF1}" srcOrd="0" destOrd="0" presId="urn:microsoft.com/office/officeart/2005/8/layout/vList3"/>
    <dgm:cxn modelId="{C14F1AE8-00F3-4331-82BC-ED18BA6C4F5B}" srcId="{EC93992B-09BB-49EB-93B6-478CC5FBA014}" destId="{9033D025-7193-485B-8059-1F8B055B7B81}" srcOrd="2" destOrd="0" parTransId="{12FA2329-03A1-4C12-B2FF-EAC8A8F161B8}" sibTransId="{64777F3F-06C7-4516-BE8E-7EA3DB318A92}"/>
    <dgm:cxn modelId="{2A400CF0-8EEF-4B2A-AABA-D8496A44B1C0}" type="presOf" srcId="{BBA54582-9443-4B27-8262-2BB211FA65DB}" destId="{431E22B3-B1B3-44A3-96AD-46E43EB2CEF5}" srcOrd="0" destOrd="0" presId="urn:microsoft.com/office/officeart/2005/8/layout/vList3"/>
    <dgm:cxn modelId="{AED44BFE-A0DE-4C1D-BC73-8BE2DD61E9A8}" srcId="{EC93992B-09BB-49EB-93B6-478CC5FBA014}" destId="{BBA54582-9443-4B27-8262-2BB211FA65DB}" srcOrd="0" destOrd="0" parTransId="{713F7F1F-7383-486B-AB06-89C4FC205D9B}" sibTransId="{79CB7D81-2807-4CDE-9E41-CEE7F04224E0}"/>
    <dgm:cxn modelId="{5018C1C1-9EAF-454F-859F-A0107117A97B}" type="presParOf" srcId="{8210D600-15FC-4735-9772-E8871B3AE837}" destId="{365FEEE6-6162-4A69-9050-6FF555D9267B}" srcOrd="0" destOrd="0" presId="urn:microsoft.com/office/officeart/2005/8/layout/vList3"/>
    <dgm:cxn modelId="{E3713ACC-5290-46CB-8E14-1F759791F017}" type="presParOf" srcId="{365FEEE6-6162-4A69-9050-6FF555D9267B}" destId="{46314F3B-1C46-412E-B2F0-5636A0F19C51}" srcOrd="0" destOrd="0" presId="urn:microsoft.com/office/officeart/2005/8/layout/vList3"/>
    <dgm:cxn modelId="{66A1585C-4C31-488D-AE4C-1F572D33EE8F}" type="presParOf" srcId="{365FEEE6-6162-4A69-9050-6FF555D9267B}" destId="{431E22B3-B1B3-44A3-96AD-46E43EB2CEF5}" srcOrd="1" destOrd="0" presId="urn:microsoft.com/office/officeart/2005/8/layout/vList3"/>
    <dgm:cxn modelId="{BAE4BE70-7D64-4CBA-8E76-382AFAB49143}" type="presParOf" srcId="{8210D600-15FC-4735-9772-E8871B3AE837}" destId="{87B2C0DE-0A26-4472-919A-8A254A1ADBA2}" srcOrd="1" destOrd="0" presId="urn:microsoft.com/office/officeart/2005/8/layout/vList3"/>
    <dgm:cxn modelId="{976C162D-E305-4584-A061-D0156BACC4A2}" type="presParOf" srcId="{8210D600-15FC-4735-9772-E8871B3AE837}" destId="{2C1A93DF-6B4F-4B51-9A2D-984BB2467263}" srcOrd="2" destOrd="0" presId="urn:microsoft.com/office/officeart/2005/8/layout/vList3"/>
    <dgm:cxn modelId="{3A2AD9C9-81FE-490B-B85E-C75DBEBCAD8E}" type="presParOf" srcId="{2C1A93DF-6B4F-4B51-9A2D-984BB2467263}" destId="{40C86F74-E3A1-4705-B13B-0AA9A855746B}" srcOrd="0" destOrd="0" presId="urn:microsoft.com/office/officeart/2005/8/layout/vList3"/>
    <dgm:cxn modelId="{E742EC1D-A069-455E-90F3-4A37C6C72E4C}" type="presParOf" srcId="{2C1A93DF-6B4F-4B51-9A2D-984BB2467263}" destId="{CF8634E1-4E59-4B1F-8839-29B62B5AECA5}" srcOrd="1" destOrd="0" presId="urn:microsoft.com/office/officeart/2005/8/layout/vList3"/>
    <dgm:cxn modelId="{521CB69B-2D46-4A9D-96AD-3AC90E566CDF}" type="presParOf" srcId="{8210D600-15FC-4735-9772-E8871B3AE837}" destId="{658C2851-8E8D-4572-9B2B-F6CDBF61CD0D}" srcOrd="3" destOrd="0" presId="urn:microsoft.com/office/officeart/2005/8/layout/vList3"/>
    <dgm:cxn modelId="{B59F479F-F0B2-4FD8-9A4C-AF857AC84F8C}" type="presParOf" srcId="{8210D600-15FC-4735-9772-E8871B3AE837}" destId="{8FDE1A7B-5C25-4A03-8EE6-45AAE326B58F}" srcOrd="4" destOrd="0" presId="urn:microsoft.com/office/officeart/2005/8/layout/vList3"/>
    <dgm:cxn modelId="{5172BDC2-70AE-49E8-8C02-E4A1E0794465}" type="presParOf" srcId="{8FDE1A7B-5C25-4A03-8EE6-45AAE326B58F}" destId="{CB582248-8426-478E-B2A7-FA3F5A5CF00A}" srcOrd="0" destOrd="0" presId="urn:microsoft.com/office/officeart/2005/8/layout/vList3"/>
    <dgm:cxn modelId="{13657B6D-B5F4-4548-AFF7-022CDE4B2168}" type="presParOf" srcId="{8FDE1A7B-5C25-4A03-8EE6-45AAE326B58F}" destId="{766C8EAC-B07E-4B7C-808B-23AF86563AF1}" srcOrd="1" destOrd="0" presId="urn:microsoft.com/office/officeart/2005/8/layout/vList3"/>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E2313B-8149-4136-8A71-D07EC3656567}"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AS"/>
        </a:p>
      </dgm:t>
    </dgm:pt>
    <dgm:pt modelId="{C87CA1FB-EC87-4933-A078-7688366293A5}">
      <dgm:prSet custT="1"/>
      <dgm:spPr/>
      <dgm:t>
        <a:bodyPr/>
        <a:lstStyle/>
        <a:p>
          <a:r>
            <a:rPr lang="en-US" sz="2800" b="1" dirty="0"/>
            <a:t>Cross-Sell Performance </a:t>
          </a:r>
          <a:endParaRPr lang="en-AS" sz="2800" b="1" dirty="0"/>
        </a:p>
      </dgm:t>
    </dgm:pt>
    <dgm:pt modelId="{BD6C592C-8E09-44E3-AE7B-BA503DB16ADD}" type="parTrans" cxnId="{C3EB061D-C5DB-49D9-BF27-4A259205E3BB}">
      <dgm:prSet/>
      <dgm:spPr/>
      <dgm:t>
        <a:bodyPr/>
        <a:lstStyle/>
        <a:p>
          <a:endParaRPr lang="en-AS"/>
        </a:p>
      </dgm:t>
    </dgm:pt>
    <dgm:pt modelId="{0D8E2FD2-D5EB-40EE-9D07-96DF23668E10}" type="sibTrans" cxnId="{C3EB061D-C5DB-49D9-BF27-4A259205E3BB}">
      <dgm:prSet/>
      <dgm:spPr/>
      <dgm:t>
        <a:bodyPr/>
        <a:lstStyle/>
        <a:p>
          <a:endParaRPr lang="en-AS"/>
        </a:p>
      </dgm:t>
    </dgm:pt>
    <dgm:pt modelId="{70F05770-C3D3-4774-8138-C28D9F784004}">
      <dgm:prSet/>
      <dgm:spPr/>
      <dgm:t>
        <a:bodyPr/>
        <a:lstStyle/>
        <a:p>
          <a:r>
            <a:rPr lang="en-US" b="1" dirty="0"/>
            <a:t>Achievement:</a:t>
          </a:r>
          <a:r>
            <a:rPr lang="en-US" dirty="0"/>
            <a:t> </a:t>
          </a:r>
          <a:r>
            <a:rPr lang="en-US" b="1" dirty="0"/>
            <a:t>64.94%</a:t>
          </a:r>
          <a:r>
            <a:rPr lang="en-US" dirty="0"/>
            <a:t> of the target has been met, meaning cross-sell efforts are progressing but need improvement.</a:t>
          </a:r>
          <a:endParaRPr lang="en-AS" dirty="0"/>
        </a:p>
      </dgm:t>
    </dgm:pt>
    <dgm:pt modelId="{A7F42D34-B560-4949-9993-4A18F62492DB}" type="parTrans" cxnId="{91F723F8-6284-4FA1-A06C-18C868270116}">
      <dgm:prSet/>
      <dgm:spPr/>
      <dgm:t>
        <a:bodyPr/>
        <a:lstStyle/>
        <a:p>
          <a:endParaRPr lang="en-AS"/>
        </a:p>
      </dgm:t>
    </dgm:pt>
    <dgm:pt modelId="{63947716-AE7A-48C8-BDB0-51BDEBB86F12}" type="sibTrans" cxnId="{91F723F8-6284-4FA1-A06C-18C868270116}">
      <dgm:prSet/>
      <dgm:spPr/>
      <dgm:t>
        <a:bodyPr/>
        <a:lstStyle/>
        <a:p>
          <a:endParaRPr lang="en-AS"/>
        </a:p>
      </dgm:t>
    </dgm:pt>
    <dgm:pt modelId="{89688723-45BF-4904-82A4-E1802B98812B}">
      <dgm:prSet/>
      <dgm:spPr/>
      <dgm:t>
        <a:bodyPr/>
        <a:lstStyle/>
        <a:p>
          <a:r>
            <a:rPr lang="en-US" b="1" dirty="0"/>
            <a:t>Invoice Achievement:</a:t>
          </a:r>
          <a:r>
            <a:rPr lang="en-US" dirty="0"/>
            <a:t> </a:t>
          </a:r>
          <a:r>
            <a:rPr lang="en-US" b="1" dirty="0"/>
            <a:t>Only 14.21%</a:t>
          </a:r>
          <a:r>
            <a:rPr lang="en-US" dirty="0"/>
            <a:t> of sold policies have been invoiced, indicating delays in finalizing payments.</a:t>
          </a:r>
          <a:endParaRPr lang="en-AS" dirty="0"/>
        </a:p>
      </dgm:t>
    </dgm:pt>
    <dgm:pt modelId="{E6C73A93-359C-4097-9C69-0C4AFE837538}" type="parTrans" cxnId="{6792D999-1F2D-4E74-9FC8-74D7C52BE6B7}">
      <dgm:prSet/>
      <dgm:spPr/>
      <dgm:t>
        <a:bodyPr/>
        <a:lstStyle/>
        <a:p>
          <a:endParaRPr lang="en-AS"/>
        </a:p>
      </dgm:t>
    </dgm:pt>
    <dgm:pt modelId="{FF27555B-EE1B-430A-9C08-E9F56FF5A62E}" type="sibTrans" cxnId="{6792D999-1F2D-4E74-9FC8-74D7C52BE6B7}">
      <dgm:prSet/>
      <dgm:spPr/>
      <dgm:t>
        <a:bodyPr/>
        <a:lstStyle/>
        <a:p>
          <a:endParaRPr lang="en-AS"/>
        </a:p>
      </dgm:t>
    </dgm:pt>
    <dgm:pt modelId="{5391FE66-1089-452C-9709-3AFBD7FFA032}" type="pres">
      <dgm:prSet presAssocID="{23E2313B-8149-4136-8A71-D07EC3656567}" presName="linearFlow" presStyleCnt="0">
        <dgm:presLayoutVars>
          <dgm:dir/>
          <dgm:resizeHandles val="exact"/>
        </dgm:presLayoutVars>
      </dgm:prSet>
      <dgm:spPr/>
    </dgm:pt>
    <dgm:pt modelId="{09B1929F-BC29-411C-954A-F185013B23EE}" type="pres">
      <dgm:prSet presAssocID="{C87CA1FB-EC87-4933-A078-7688366293A5}" presName="composite" presStyleCnt="0"/>
      <dgm:spPr/>
    </dgm:pt>
    <dgm:pt modelId="{AF5F4F94-28BF-4182-BD57-3B4AA35CC8DB}" type="pres">
      <dgm:prSet presAssocID="{C87CA1FB-EC87-4933-A078-7688366293A5}" presName="imgShp" presStyleLbl="fgImgPlace1" presStyleIdx="0" presStyleCnt="3" custScaleY="9357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r chart with solid fill"/>
        </a:ext>
      </dgm:extLst>
    </dgm:pt>
    <dgm:pt modelId="{43E1BEFE-CAF1-403E-92B5-68163A020934}" type="pres">
      <dgm:prSet presAssocID="{C87CA1FB-EC87-4933-A078-7688366293A5}" presName="txShp" presStyleLbl="node1" presStyleIdx="0" presStyleCnt="3" custScaleX="122356" custScaleY="90812" custLinFactNeighborX="-1385" custLinFactNeighborY="15567">
        <dgm:presLayoutVars>
          <dgm:bulletEnabled val="1"/>
        </dgm:presLayoutVars>
      </dgm:prSet>
      <dgm:spPr/>
    </dgm:pt>
    <dgm:pt modelId="{649CDFB5-3B6A-4EC6-BC90-DE4621C471CE}" type="pres">
      <dgm:prSet presAssocID="{0D8E2FD2-D5EB-40EE-9D07-96DF23668E10}" presName="spacing" presStyleCnt="0"/>
      <dgm:spPr/>
    </dgm:pt>
    <dgm:pt modelId="{A9FBE61F-7772-4D07-9D41-5D1496C06461}" type="pres">
      <dgm:prSet presAssocID="{70F05770-C3D3-4774-8138-C28D9F784004}" presName="composite" presStyleCnt="0"/>
      <dgm:spPr/>
    </dgm:pt>
    <dgm:pt modelId="{1330B045-5AC5-4001-B5FF-0F1184063FA4}" type="pres">
      <dgm:prSet presAssocID="{70F05770-C3D3-4774-8138-C28D9F784004}" presName="imgShp" presStyleLbl="fgImgPlace1" presStyleIdx="1" presStyleCnt="3" custLinFactX="-100000" custLinFactNeighborX="-106493" custLinFactNeighborY="-943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tatistics with solid fill"/>
        </a:ext>
      </dgm:extLst>
    </dgm:pt>
    <dgm:pt modelId="{FC4BC415-EF88-46A4-8421-30E3C08E49C0}" type="pres">
      <dgm:prSet presAssocID="{70F05770-C3D3-4774-8138-C28D9F784004}" presName="txShp" presStyleLbl="node1" presStyleIdx="1" presStyleCnt="3" custScaleX="149540" custLinFactNeighborX="2068" custLinFactNeighborY="-10665">
        <dgm:presLayoutVars>
          <dgm:bulletEnabled val="1"/>
        </dgm:presLayoutVars>
      </dgm:prSet>
      <dgm:spPr/>
    </dgm:pt>
    <dgm:pt modelId="{1A0EFA02-1386-4E6C-9878-F07B6F57415F}" type="pres">
      <dgm:prSet presAssocID="{63947716-AE7A-48C8-BDB0-51BDEBB86F12}" presName="spacing" presStyleCnt="0"/>
      <dgm:spPr/>
    </dgm:pt>
    <dgm:pt modelId="{10CB8DFE-623D-44E5-AC2C-E3BBCFDE5A02}" type="pres">
      <dgm:prSet presAssocID="{89688723-45BF-4904-82A4-E1802B98812B}" presName="composite" presStyleCnt="0"/>
      <dgm:spPr/>
    </dgm:pt>
    <dgm:pt modelId="{9590D25E-E452-446B-B63B-F945B9809DA9}" type="pres">
      <dgm:prSet presAssocID="{89688723-45BF-4904-82A4-E1802B98812B}" presName="imgShp" presStyleLbl="fgImgPlace1" presStyleIdx="2" presStyleCnt="3" custLinFactX="-100000" custLinFactNeighborX="-114083" custLinFactNeighborY="-10812"/>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CB1AF2F3-375D-479F-82DE-F404C0F7AA35}" type="pres">
      <dgm:prSet presAssocID="{89688723-45BF-4904-82A4-E1802B98812B}" presName="txShp" presStyleLbl="node1" presStyleIdx="2" presStyleCnt="3" custScaleX="150376" custLinFactNeighborX="-565" custLinFactNeighborY="-19462">
        <dgm:presLayoutVars>
          <dgm:bulletEnabled val="1"/>
        </dgm:presLayoutVars>
      </dgm:prSet>
      <dgm:spPr/>
    </dgm:pt>
  </dgm:ptLst>
  <dgm:cxnLst>
    <dgm:cxn modelId="{C3EB061D-C5DB-49D9-BF27-4A259205E3BB}" srcId="{23E2313B-8149-4136-8A71-D07EC3656567}" destId="{C87CA1FB-EC87-4933-A078-7688366293A5}" srcOrd="0" destOrd="0" parTransId="{BD6C592C-8E09-44E3-AE7B-BA503DB16ADD}" sibTransId="{0D8E2FD2-D5EB-40EE-9D07-96DF23668E10}"/>
    <dgm:cxn modelId="{E08F055B-E895-4289-BD67-36FCEDB48AD3}" type="presOf" srcId="{C87CA1FB-EC87-4933-A078-7688366293A5}" destId="{43E1BEFE-CAF1-403E-92B5-68163A020934}" srcOrd="0" destOrd="0" presId="urn:microsoft.com/office/officeart/2005/8/layout/vList3"/>
    <dgm:cxn modelId="{356AA25E-17B7-4822-977B-ACE5BF7CCAB7}" type="presOf" srcId="{89688723-45BF-4904-82A4-E1802B98812B}" destId="{CB1AF2F3-375D-479F-82DE-F404C0F7AA35}" srcOrd="0" destOrd="0" presId="urn:microsoft.com/office/officeart/2005/8/layout/vList3"/>
    <dgm:cxn modelId="{029A9061-A2EE-429E-86A5-0AF6F6A3883A}" type="presOf" srcId="{23E2313B-8149-4136-8A71-D07EC3656567}" destId="{5391FE66-1089-452C-9709-3AFBD7FFA032}" srcOrd="0" destOrd="0" presId="urn:microsoft.com/office/officeart/2005/8/layout/vList3"/>
    <dgm:cxn modelId="{6792D999-1F2D-4E74-9FC8-74D7C52BE6B7}" srcId="{23E2313B-8149-4136-8A71-D07EC3656567}" destId="{89688723-45BF-4904-82A4-E1802B98812B}" srcOrd="2" destOrd="0" parTransId="{E6C73A93-359C-4097-9C69-0C4AFE837538}" sibTransId="{FF27555B-EE1B-430A-9C08-E9F56FF5A62E}"/>
    <dgm:cxn modelId="{730999B1-80A4-433C-8F5D-8009A5325C7E}" type="presOf" srcId="{70F05770-C3D3-4774-8138-C28D9F784004}" destId="{FC4BC415-EF88-46A4-8421-30E3C08E49C0}" srcOrd="0" destOrd="0" presId="urn:microsoft.com/office/officeart/2005/8/layout/vList3"/>
    <dgm:cxn modelId="{91F723F8-6284-4FA1-A06C-18C868270116}" srcId="{23E2313B-8149-4136-8A71-D07EC3656567}" destId="{70F05770-C3D3-4774-8138-C28D9F784004}" srcOrd="1" destOrd="0" parTransId="{A7F42D34-B560-4949-9993-4A18F62492DB}" sibTransId="{63947716-AE7A-48C8-BDB0-51BDEBB86F12}"/>
    <dgm:cxn modelId="{67436D28-C4EF-466E-BB12-E69C5F17A4D4}" type="presParOf" srcId="{5391FE66-1089-452C-9709-3AFBD7FFA032}" destId="{09B1929F-BC29-411C-954A-F185013B23EE}" srcOrd="0" destOrd="0" presId="urn:microsoft.com/office/officeart/2005/8/layout/vList3"/>
    <dgm:cxn modelId="{C8ADD8C1-007E-4948-BECA-BD73791E55E4}" type="presParOf" srcId="{09B1929F-BC29-411C-954A-F185013B23EE}" destId="{AF5F4F94-28BF-4182-BD57-3B4AA35CC8DB}" srcOrd="0" destOrd="0" presId="urn:microsoft.com/office/officeart/2005/8/layout/vList3"/>
    <dgm:cxn modelId="{A15790BA-D981-49A3-9EA8-A840C64D611F}" type="presParOf" srcId="{09B1929F-BC29-411C-954A-F185013B23EE}" destId="{43E1BEFE-CAF1-403E-92B5-68163A020934}" srcOrd="1" destOrd="0" presId="urn:microsoft.com/office/officeart/2005/8/layout/vList3"/>
    <dgm:cxn modelId="{D60BBCDC-D2DC-416D-B60F-A1A0E3188CE7}" type="presParOf" srcId="{5391FE66-1089-452C-9709-3AFBD7FFA032}" destId="{649CDFB5-3B6A-4EC6-BC90-DE4621C471CE}" srcOrd="1" destOrd="0" presId="urn:microsoft.com/office/officeart/2005/8/layout/vList3"/>
    <dgm:cxn modelId="{8A6DB224-373D-4B29-9BCF-18BBC8302F83}" type="presParOf" srcId="{5391FE66-1089-452C-9709-3AFBD7FFA032}" destId="{A9FBE61F-7772-4D07-9D41-5D1496C06461}" srcOrd="2" destOrd="0" presId="urn:microsoft.com/office/officeart/2005/8/layout/vList3"/>
    <dgm:cxn modelId="{6B1594ED-A251-4244-967A-12A851161318}" type="presParOf" srcId="{A9FBE61F-7772-4D07-9D41-5D1496C06461}" destId="{1330B045-5AC5-4001-B5FF-0F1184063FA4}" srcOrd="0" destOrd="0" presId="urn:microsoft.com/office/officeart/2005/8/layout/vList3"/>
    <dgm:cxn modelId="{542D95D3-BF63-4B63-8DE6-42CD94118EA6}" type="presParOf" srcId="{A9FBE61F-7772-4D07-9D41-5D1496C06461}" destId="{FC4BC415-EF88-46A4-8421-30E3C08E49C0}" srcOrd="1" destOrd="0" presId="urn:microsoft.com/office/officeart/2005/8/layout/vList3"/>
    <dgm:cxn modelId="{E2A6B7A9-C65B-45C0-A278-46BE63B74CD8}" type="presParOf" srcId="{5391FE66-1089-452C-9709-3AFBD7FFA032}" destId="{1A0EFA02-1386-4E6C-9878-F07B6F57415F}" srcOrd="3" destOrd="0" presId="urn:microsoft.com/office/officeart/2005/8/layout/vList3"/>
    <dgm:cxn modelId="{4B9ECB4E-CDA1-4CAB-AA9F-53E56BCE893E}" type="presParOf" srcId="{5391FE66-1089-452C-9709-3AFBD7FFA032}" destId="{10CB8DFE-623D-44E5-AC2C-E3BBCFDE5A02}" srcOrd="4" destOrd="0" presId="urn:microsoft.com/office/officeart/2005/8/layout/vList3"/>
    <dgm:cxn modelId="{5FC85E4D-2E8F-4535-B0C7-194F967517B8}" type="presParOf" srcId="{10CB8DFE-623D-44E5-AC2C-E3BBCFDE5A02}" destId="{9590D25E-E452-446B-B63B-F945B9809DA9}" srcOrd="0" destOrd="0" presId="urn:microsoft.com/office/officeart/2005/8/layout/vList3"/>
    <dgm:cxn modelId="{5D7432AE-B8AE-42D7-995B-96C3A89AB6E0}" type="presParOf" srcId="{10CB8DFE-623D-44E5-AC2C-E3BBCFDE5A02}" destId="{CB1AF2F3-375D-479F-82DE-F404C0F7AA35}" srcOrd="1" destOrd="0" presId="urn:microsoft.com/office/officeart/2005/8/layout/vList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81C187-8852-4DA5-96E3-133E739C5DF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AS"/>
        </a:p>
      </dgm:t>
    </dgm:pt>
    <dgm:pt modelId="{082F68C6-4408-4551-9A72-F0FAA111474E}" type="pres">
      <dgm:prSet presAssocID="{6381C187-8852-4DA5-96E3-133E739C5DFE}" presName="Name0" presStyleCnt="0">
        <dgm:presLayoutVars>
          <dgm:chMax/>
          <dgm:chPref/>
          <dgm:dir/>
          <dgm:animLvl val="lvl"/>
        </dgm:presLayoutVars>
      </dgm:prSet>
      <dgm:spPr/>
    </dgm:pt>
  </dgm:ptLst>
  <dgm:cxnLst>
    <dgm:cxn modelId="{2A3D5D7C-19AA-437B-812E-E4D4E6F58B11}" type="presOf" srcId="{6381C187-8852-4DA5-96E3-133E739C5DFE}" destId="{082F68C6-4408-4551-9A72-F0FAA111474E}" srcOrd="0"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232FEC-E68F-4554-A695-8E6F96C08818}"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AS"/>
        </a:p>
      </dgm:t>
    </dgm:pt>
    <dgm:pt modelId="{F6D9AC18-687E-4818-B38F-7FD6F5E55957}">
      <dgm:prSet/>
      <dgm:spPr/>
      <dgm:t>
        <a:bodyPr/>
        <a:lstStyle/>
        <a:p>
          <a:r>
            <a:rPr lang="en-US" b="1" dirty="0"/>
            <a:t>Thank You</a:t>
          </a:r>
          <a:endParaRPr lang="en-AS" dirty="0"/>
        </a:p>
      </dgm:t>
    </dgm:pt>
    <dgm:pt modelId="{D2D1F076-3DBB-497A-8AFE-1309A7C5E10D}" type="parTrans" cxnId="{47D1CF05-251E-4043-8585-E4F829067809}">
      <dgm:prSet/>
      <dgm:spPr/>
      <dgm:t>
        <a:bodyPr/>
        <a:lstStyle/>
        <a:p>
          <a:endParaRPr lang="en-AS"/>
        </a:p>
      </dgm:t>
    </dgm:pt>
    <dgm:pt modelId="{BE663071-6AAB-4D5B-B15D-CBD546079B1C}" type="sibTrans" cxnId="{47D1CF05-251E-4043-8585-E4F829067809}">
      <dgm:prSet/>
      <dgm:spPr/>
      <dgm:t>
        <a:bodyPr/>
        <a:lstStyle/>
        <a:p>
          <a:endParaRPr lang="en-AS"/>
        </a:p>
      </dgm:t>
    </dgm:pt>
    <dgm:pt modelId="{B9D5CE65-4F55-4C4B-BAB8-0BF6EA1A2824}" type="pres">
      <dgm:prSet presAssocID="{FB232FEC-E68F-4554-A695-8E6F96C08818}" presName="Name0" presStyleCnt="0">
        <dgm:presLayoutVars>
          <dgm:dir/>
          <dgm:animLvl val="lvl"/>
          <dgm:resizeHandles val="exact"/>
        </dgm:presLayoutVars>
      </dgm:prSet>
      <dgm:spPr/>
    </dgm:pt>
    <dgm:pt modelId="{243D7C44-C716-4087-99DE-E7F93D1D4B3D}" type="pres">
      <dgm:prSet presAssocID="{F6D9AC18-687E-4818-B38F-7FD6F5E55957}" presName="linNode" presStyleCnt="0"/>
      <dgm:spPr/>
    </dgm:pt>
    <dgm:pt modelId="{79E9E621-23A8-4023-884D-AE95E4F291B2}" type="pres">
      <dgm:prSet presAssocID="{F6D9AC18-687E-4818-B38F-7FD6F5E55957}" presName="parentText" presStyleLbl="node1" presStyleIdx="0" presStyleCnt="1" custScaleX="172673">
        <dgm:presLayoutVars>
          <dgm:chMax val="1"/>
          <dgm:bulletEnabled val="1"/>
        </dgm:presLayoutVars>
      </dgm:prSet>
      <dgm:spPr/>
    </dgm:pt>
  </dgm:ptLst>
  <dgm:cxnLst>
    <dgm:cxn modelId="{47D1CF05-251E-4043-8585-E4F829067809}" srcId="{FB232FEC-E68F-4554-A695-8E6F96C08818}" destId="{F6D9AC18-687E-4818-B38F-7FD6F5E55957}" srcOrd="0" destOrd="0" parTransId="{D2D1F076-3DBB-497A-8AFE-1309A7C5E10D}" sibTransId="{BE663071-6AAB-4D5B-B15D-CBD546079B1C}"/>
    <dgm:cxn modelId="{7804C942-7153-442A-8F74-33D88D5279D0}" type="presOf" srcId="{F6D9AC18-687E-4818-B38F-7FD6F5E55957}" destId="{79E9E621-23A8-4023-884D-AE95E4F291B2}" srcOrd="0" destOrd="0" presId="urn:microsoft.com/office/officeart/2005/8/layout/vList5"/>
    <dgm:cxn modelId="{D7CAAF97-19C7-4923-9414-A151F33CBA3D}" type="presOf" srcId="{FB232FEC-E68F-4554-A695-8E6F96C08818}" destId="{B9D5CE65-4F55-4C4B-BAB8-0BF6EA1A2824}" srcOrd="0" destOrd="0" presId="urn:microsoft.com/office/officeart/2005/8/layout/vList5"/>
    <dgm:cxn modelId="{66BAEE9D-C2D4-4CAE-81F7-51E1E5EA5F8C}" type="presParOf" srcId="{B9D5CE65-4F55-4C4B-BAB8-0BF6EA1A2824}" destId="{243D7C44-C716-4087-99DE-E7F93D1D4B3D}" srcOrd="0" destOrd="0" presId="urn:microsoft.com/office/officeart/2005/8/layout/vList5"/>
    <dgm:cxn modelId="{A5DC6C55-F1E4-4DE3-AACA-131A0E950C93}" type="presParOf" srcId="{243D7C44-C716-4087-99DE-E7F93D1D4B3D}" destId="{79E9E621-23A8-4023-884D-AE95E4F291B2}"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8FD5F-1CB5-465B-88D5-D411DDF9E755}">
      <dsp:nvSpPr>
        <dsp:cNvPr id="0" name=""/>
        <dsp:cNvSpPr/>
      </dsp:nvSpPr>
      <dsp:spPr>
        <a:xfrm>
          <a:off x="2167258" y="82187"/>
          <a:ext cx="3032914" cy="172966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Cross-Sell</a:t>
          </a:r>
          <a:r>
            <a:rPr lang="en-US" sz="1500" b="1" kern="1200" dirty="0"/>
            <a:t> -</a:t>
          </a:r>
          <a:r>
            <a:rPr lang="en-US" sz="1500" kern="1200" dirty="0"/>
            <a:t> Cross-selling refers to selling additional insurance products to existing customers</a:t>
          </a:r>
          <a:endParaRPr lang="en-AS" sz="1500" kern="1200" dirty="0"/>
        </a:p>
      </dsp:txBody>
      <dsp:txXfrm>
        <a:off x="2571647" y="384879"/>
        <a:ext cx="2224137" cy="778349"/>
      </dsp:txXfrm>
    </dsp:sp>
    <dsp:sp modelId="{EA81CBFA-8B0C-4F2A-9EF2-47BC690002C0}">
      <dsp:nvSpPr>
        <dsp:cNvPr id="0" name=""/>
        <dsp:cNvSpPr/>
      </dsp:nvSpPr>
      <dsp:spPr>
        <a:xfrm>
          <a:off x="3373360" y="1457029"/>
          <a:ext cx="3542374" cy="111394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1" kern="1200" dirty="0"/>
            <a:t>New -</a:t>
          </a:r>
          <a:r>
            <a:rPr lang="en-US" sz="2000" kern="1200" dirty="0"/>
            <a:t> New policies sold to first-time customers</a:t>
          </a:r>
          <a:endParaRPr lang="en-AS" sz="2000" kern="1200" dirty="0"/>
        </a:p>
      </dsp:txBody>
      <dsp:txXfrm>
        <a:off x="4456737" y="1744799"/>
        <a:ext cx="2125424" cy="612670"/>
      </dsp:txXfrm>
    </dsp:sp>
    <dsp:sp modelId="{2FABE8C7-617F-4FD3-B4E8-255615FFDC2F}">
      <dsp:nvSpPr>
        <dsp:cNvPr id="0" name=""/>
        <dsp:cNvSpPr/>
      </dsp:nvSpPr>
      <dsp:spPr>
        <a:xfrm>
          <a:off x="729603" y="1449155"/>
          <a:ext cx="3343359" cy="131867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1" kern="1200" dirty="0"/>
            <a:t>Renewal-</a:t>
          </a:r>
          <a:r>
            <a:rPr lang="en-US" sz="2000" kern="1200" dirty="0"/>
            <a:t> renewing existing insurance policies.</a:t>
          </a:r>
          <a:endParaRPr lang="en-AS" sz="2000" kern="1200" dirty="0"/>
        </a:p>
      </dsp:txBody>
      <dsp:txXfrm>
        <a:off x="1044436" y="1789812"/>
        <a:ext cx="2006015" cy="7252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1F688-99DB-4874-8451-BE089F3911B4}">
      <dsp:nvSpPr>
        <dsp:cNvPr id="0" name=""/>
        <dsp:cNvSpPr/>
      </dsp:nvSpPr>
      <dsp:spPr>
        <a:xfrm>
          <a:off x="135839" y="0"/>
          <a:ext cx="4283025" cy="199445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b="1" kern="1200" dirty="0"/>
            <a:t>Open Opportunity</a:t>
          </a:r>
        </a:p>
        <a:p>
          <a:pPr marL="0" lvl="0" indent="0" algn="ctr" defTabSz="1066800">
            <a:lnSpc>
              <a:spcPct val="90000"/>
            </a:lnSpc>
            <a:spcBef>
              <a:spcPct val="0"/>
            </a:spcBef>
            <a:spcAft>
              <a:spcPct val="35000"/>
            </a:spcAft>
            <a:buNone/>
          </a:pPr>
          <a:r>
            <a:rPr lang="en-US" sz="2200" kern="1200" dirty="0"/>
            <a:t>It represents an </a:t>
          </a:r>
          <a:r>
            <a:rPr lang="en-US" sz="2200" b="1" kern="1200" dirty="0"/>
            <a:t>unclosed</a:t>
          </a:r>
          <a:r>
            <a:rPr lang="en-US" sz="2200" kern="1200" dirty="0"/>
            <a:t> sales prospect that is still in progress and has not yet been won or lost </a:t>
          </a:r>
          <a:endParaRPr lang="en-AS" sz="2200" kern="1200" dirty="0"/>
        </a:p>
      </dsp:txBody>
      <dsp:txXfrm>
        <a:off x="763073" y="292081"/>
        <a:ext cx="3028557" cy="14102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A1B09-7B8C-4B30-924B-EB54753876A5}">
      <dsp:nvSpPr>
        <dsp:cNvPr id="0" name=""/>
        <dsp:cNvSpPr/>
      </dsp:nvSpPr>
      <dsp:spPr>
        <a:xfrm rot="10800000">
          <a:off x="564243" y="33586"/>
          <a:ext cx="8008401" cy="36846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796"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Renewal Performance </a:t>
          </a:r>
          <a:endParaRPr lang="en-AS" sz="1600" kern="1200" dirty="0"/>
        </a:p>
      </dsp:txBody>
      <dsp:txXfrm rot="10800000">
        <a:off x="656360" y="33586"/>
        <a:ext cx="7916284" cy="368469"/>
      </dsp:txXfrm>
    </dsp:sp>
    <dsp:sp modelId="{1422BFEE-40E7-42A3-AB94-5CB4C2B47AEF}">
      <dsp:nvSpPr>
        <dsp:cNvPr id="0" name=""/>
        <dsp:cNvSpPr/>
      </dsp:nvSpPr>
      <dsp:spPr>
        <a:xfrm>
          <a:off x="1150302" y="54630"/>
          <a:ext cx="294339" cy="294339"/>
        </a:xfrm>
        <a:prstGeom prst="ellipse">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007694-EC35-4423-A64F-515E3A21EAC5}">
      <dsp:nvSpPr>
        <dsp:cNvPr id="0" name=""/>
        <dsp:cNvSpPr/>
      </dsp:nvSpPr>
      <dsp:spPr>
        <a:xfrm rot="10800000">
          <a:off x="-1" y="442356"/>
          <a:ext cx="9236768" cy="56144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796"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Renewal Achievement:</a:t>
          </a:r>
          <a:r>
            <a:rPr lang="en-US" sz="2000" kern="1200" dirty="0"/>
            <a:t> </a:t>
          </a:r>
          <a:r>
            <a:rPr lang="en-US" sz="2000" b="1" kern="1200" dirty="0"/>
            <a:t>150.23%</a:t>
          </a:r>
          <a:r>
            <a:rPr lang="en-US" sz="2000" kern="1200" dirty="0"/>
            <a:t>, exceeding the target, which is a strong indicator of customer retention.</a:t>
          </a:r>
          <a:endParaRPr lang="en-AS" sz="2000" kern="1200" dirty="0"/>
        </a:p>
      </dsp:txBody>
      <dsp:txXfrm rot="10800000">
        <a:off x="140360" y="442356"/>
        <a:ext cx="9096407" cy="561444"/>
      </dsp:txXfrm>
    </dsp:sp>
    <dsp:sp modelId="{07994054-5752-452D-8FE0-70AE8482B4C7}">
      <dsp:nvSpPr>
        <dsp:cNvPr id="0" name=""/>
        <dsp:cNvSpPr/>
      </dsp:nvSpPr>
      <dsp:spPr>
        <a:xfrm>
          <a:off x="15275" y="580998"/>
          <a:ext cx="294339" cy="294339"/>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B7D39A-C520-422E-8508-62542AB7E663}">
      <dsp:nvSpPr>
        <dsp:cNvPr id="0" name=""/>
        <dsp:cNvSpPr/>
      </dsp:nvSpPr>
      <dsp:spPr>
        <a:xfrm rot="10800000">
          <a:off x="-1" y="1077688"/>
          <a:ext cx="9236768" cy="75177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796"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Renewal Invoice Achievement:</a:t>
          </a:r>
          <a:r>
            <a:rPr lang="en-US" sz="2100" kern="1200" dirty="0"/>
            <a:t> </a:t>
          </a:r>
          <a:r>
            <a:rPr lang="en-US" sz="2100" b="1" kern="1200" dirty="0"/>
            <a:t>66.92%</a:t>
          </a:r>
          <a:r>
            <a:rPr lang="en-US" sz="2100" kern="1200" dirty="0"/>
            <a:t>, showing a good but improvable invoicing rate.</a:t>
          </a:r>
          <a:endParaRPr lang="en-AS" sz="2100" kern="1200" dirty="0"/>
        </a:p>
      </dsp:txBody>
      <dsp:txXfrm rot="10800000">
        <a:off x="187942" y="1077688"/>
        <a:ext cx="9048825" cy="751773"/>
      </dsp:txXfrm>
    </dsp:sp>
    <dsp:sp modelId="{6C670606-24EF-4719-96DA-7335532A8C02}">
      <dsp:nvSpPr>
        <dsp:cNvPr id="0" name=""/>
        <dsp:cNvSpPr/>
      </dsp:nvSpPr>
      <dsp:spPr>
        <a:xfrm>
          <a:off x="198782" y="1106086"/>
          <a:ext cx="600105" cy="723375"/>
        </a:xfrm>
        <a:prstGeom prst="ellipse">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E22B3-B1B3-44A3-96AD-46E43EB2CEF5}">
      <dsp:nvSpPr>
        <dsp:cNvPr id="0" name=""/>
        <dsp:cNvSpPr/>
      </dsp:nvSpPr>
      <dsp:spPr>
        <a:xfrm rot="10800000">
          <a:off x="689087" y="118265"/>
          <a:ext cx="7566998" cy="42678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603"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New  Performance </a:t>
          </a:r>
          <a:endParaRPr lang="en-AS" sz="2800" kern="1200" dirty="0"/>
        </a:p>
      </dsp:txBody>
      <dsp:txXfrm rot="10800000">
        <a:off x="795784" y="118265"/>
        <a:ext cx="7460301" cy="426787"/>
      </dsp:txXfrm>
    </dsp:sp>
    <dsp:sp modelId="{46314F3B-1C46-412E-B2F0-5636A0F19C51}">
      <dsp:nvSpPr>
        <dsp:cNvPr id="0" name=""/>
        <dsp:cNvSpPr/>
      </dsp:nvSpPr>
      <dsp:spPr>
        <a:xfrm>
          <a:off x="884347" y="92794"/>
          <a:ext cx="454910" cy="454910"/>
        </a:xfrm>
        <a:prstGeom prst="ellipse">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8634E1-4E59-4B1F-8839-29B62B5AECA5}">
      <dsp:nvSpPr>
        <dsp:cNvPr id="0" name=""/>
        <dsp:cNvSpPr/>
      </dsp:nvSpPr>
      <dsp:spPr>
        <a:xfrm rot="10800000">
          <a:off x="-1" y="646798"/>
          <a:ext cx="9077742" cy="7615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603"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New Placed Achievements:</a:t>
          </a:r>
          <a:r>
            <a:rPr lang="en-US" sz="2000" kern="1200" dirty="0"/>
            <a:t> </a:t>
          </a:r>
          <a:r>
            <a:rPr lang="en-US" sz="2000" b="1" kern="1200" dirty="0"/>
            <a:t>17.95%</a:t>
          </a:r>
          <a:r>
            <a:rPr lang="en-US" sz="2000" kern="1200" dirty="0"/>
            <a:t>, which suggests that only a small portion of potential new business is being converted.</a:t>
          </a:r>
          <a:endParaRPr lang="en-AS" sz="2000" kern="1200" dirty="0"/>
        </a:p>
      </dsp:txBody>
      <dsp:txXfrm rot="10800000">
        <a:off x="190385" y="646798"/>
        <a:ext cx="8887356" cy="761546"/>
      </dsp:txXfrm>
    </dsp:sp>
    <dsp:sp modelId="{40C86F74-E3A1-4705-B13B-0AA9A855746B}">
      <dsp:nvSpPr>
        <dsp:cNvPr id="0" name=""/>
        <dsp:cNvSpPr/>
      </dsp:nvSpPr>
      <dsp:spPr>
        <a:xfrm>
          <a:off x="159025" y="786760"/>
          <a:ext cx="454910" cy="454910"/>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6C8EAC-B07E-4B7C-808B-23AF86563AF1}">
      <dsp:nvSpPr>
        <dsp:cNvPr id="0" name=""/>
        <dsp:cNvSpPr/>
      </dsp:nvSpPr>
      <dsp:spPr>
        <a:xfrm rot="10800000">
          <a:off x="-1" y="1443941"/>
          <a:ext cx="9077742" cy="69530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603"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New Invoice Achievement:</a:t>
          </a:r>
          <a:r>
            <a:rPr lang="en-US" sz="2000" kern="1200" dirty="0"/>
            <a:t> </a:t>
          </a:r>
          <a:r>
            <a:rPr lang="en-US" sz="2000" b="1" kern="1200" dirty="0"/>
            <a:t>2.90%</a:t>
          </a:r>
          <a:r>
            <a:rPr lang="en-US" sz="2000" kern="1200" dirty="0"/>
            <a:t>, a very low number indicating slow policy finalization</a:t>
          </a:r>
          <a:endParaRPr lang="en-AS" sz="2000" kern="1200" dirty="0"/>
        </a:p>
      </dsp:txBody>
      <dsp:txXfrm rot="10800000">
        <a:off x="173826" y="1443941"/>
        <a:ext cx="8903915" cy="695307"/>
      </dsp:txXfrm>
    </dsp:sp>
    <dsp:sp modelId="{CB582248-8426-478E-B2A7-FA3F5A5CF00A}">
      <dsp:nvSpPr>
        <dsp:cNvPr id="0" name=""/>
        <dsp:cNvSpPr/>
      </dsp:nvSpPr>
      <dsp:spPr>
        <a:xfrm>
          <a:off x="238538" y="1531441"/>
          <a:ext cx="454910" cy="454910"/>
        </a:xfrm>
        <a:prstGeom prst="ellipse">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1BEFE-CAF1-403E-92B5-68163A020934}">
      <dsp:nvSpPr>
        <dsp:cNvPr id="0" name=""/>
        <dsp:cNvSpPr/>
      </dsp:nvSpPr>
      <dsp:spPr>
        <a:xfrm rot="10800000">
          <a:off x="756091" y="92763"/>
          <a:ext cx="7327725" cy="49631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006"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Cross-Sell Performance </a:t>
          </a:r>
          <a:endParaRPr lang="en-AS" sz="2800" b="1" kern="1200" dirty="0"/>
        </a:p>
      </dsp:txBody>
      <dsp:txXfrm rot="10800000">
        <a:off x="880170" y="92763"/>
        <a:ext cx="7203646" cy="496317"/>
      </dsp:txXfrm>
    </dsp:sp>
    <dsp:sp modelId="{AF5F4F94-28BF-4182-BD57-3B4AA35CC8DB}">
      <dsp:nvSpPr>
        <dsp:cNvPr id="0" name=""/>
        <dsp:cNvSpPr/>
      </dsp:nvSpPr>
      <dsp:spPr>
        <a:xfrm>
          <a:off x="1235204" y="139"/>
          <a:ext cx="546533" cy="511407"/>
        </a:xfrm>
        <a:prstGeom prst="ellipse">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4BC415-EF88-46A4-8421-30E3C08E49C0}">
      <dsp:nvSpPr>
        <dsp:cNvPr id="0" name=""/>
        <dsp:cNvSpPr/>
      </dsp:nvSpPr>
      <dsp:spPr>
        <a:xfrm rot="10800000">
          <a:off x="50063" y="589893"/>
          <a:ext cx="8955735" cy="54653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006"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Achievement:</a:t>
          </a:r>
          <a:r>
            <a:rPr lang="en-US" sz="1500" kern="1200" dirty="0"/>
            <a:t> </a:t>
          </a:r>
          <a:r>
            <a:rPr lang="en-US" sz="1500" b="1" kern="1200" dirty="0"/>
            <a:t>64.94%</a:t>
          </a:r>
          <a:r>
            <a:rPr lang="en-US" sz="1500" kern="1200" dirty="0"/>
            <a:t> of the target has been met, meaning cross-sell efforts are progressing but need improvement.</a:t>
          </a:r>
          <a:endParaRPr lang="en-AS" sz="1500" kern="1200" dirty="0"/>
        </a:p>
      </dsp:txBody>
      <dsp:txXfrm rot="10800000">
        <a:off x="186696" y="589893"/>
        <a:ext cx="8819102" cy="546533"/>
      </dsp:txXfrm>
    </dsp:sp>
    <dsp:sp modelId="{1330B045-5AC5-4001-B5FF-0F1184063FA4}">
      <dsp:nvSpPr>
        <dsp:cNvPr id="0" name=""/>
        <dsp:cNvSpPr/>
      </dsp:nvSpPr>
      <dsp:spPr>
        <a:xfrm>
          <a:off x="106651" y="596626"/>
          <a:ext cx="546533" cy="546533"/>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1AF2F3-375D-479F-82DE-F404C0F7AA35}">
      <dsp:nvSpPr>
        <dsp:cNvPr id="0" name=""/>
        <dsp:cNvSpPr/>
      </dsp:nvSpPr>
      <dsp:spPr>
        <a:xfrm rot="10800000">
          <a:off x="-1" y="1224981"/>
          <a:ext cx="9005802" cy="54653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006"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Invoice Achievement:</a:t>
          </a:r>
          <a:r>
            <a:rPr lang="en-US" sz="1500" kern="1200" dirty="0"/>
            <a:t> </a:t>
          </a:r>
          <a:r>
            <a:rPr lang="en-US" sz="1500" b="1" kern="1200" dirty="0"/>
            <a:t>Only 14.21%</a:t>
          </a:r>
          <a:r>
            <a:rPr lang="en-US" sz="1500" kern="1200" dirty="0"/>
            <a:t> of sold policies have been invoiced, indicating delays in finalizing payments.</a:t>
          </a:r>
          <a:endParaRPr lang="en-AS" sz="1500" kern="1200" dirty="0"/>
        </a:p>
      </dsp:txBody>
      <dsp:txXfrm rot="10800000">
        <a:off x="136632" y="1224981"/>
        <a:ext cx="8869169" cy="546533"/>
      </dsp:txXfrm>
    </dsp:sp>
    <dsp:sp modelId="{9590D25E-E452-446B-B63B-F945B9809DA9}">
      <dsp:nvSpPr>
        <dsp:cNvPr id="0" name=""/>
        <dsp:cNvSpPr/>
      </dsp:nvSpPr>
      <dsp:spPr>
        <a:xfrm>
          <a:off x="65169" y="1272256"/>
          <a:ext cx="546533" cy="546533"/>
        </a:xfrm>
        <a:prstGeom prst="ellipse">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9E621-23A8-4023-884D-AE95E4F291B2}">
      <dsp:nvSpPr>
        <dsp:cNvPr id="0" name=""/>
        <dsp:cNvSpPr/>
      </dsp:nvSpPr>
      <dsp:spPr>
        <a:xfrm>
          <a:off x="1602597" y="0"/>
          <a:ext cx="5265704" cy="14605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121920" rIns="243840" bIns="121920" numCol="1" spcCol="1270" anchor="ctr" anchorCtr="0">
          <a:noAutofit/>
        </a:bodyPr>
        <a:lstStyle/>
        <a:p>
          <a:pPr marL="0" lvl="0" indent="0" algn="ctr" defTabSz="2844800">
            <a:lnSpc>
              <a:spcPct val="90000"/>
            </a:lnSpc>
            <a:spcBef>
              <a:spcPct val="0"/>
            </a:spcBef>
            <a:spcAft>
              <a:spcPct val="35000"/>
            </a:spcAft>
            <a:buNone/>
          </a:pPr>
          <a:r>
            <a:rPr lang="en-US" sz="6400" b="1" kern="1200" dirty="0"/>
            <a:t>Thank You</a:t>
          </a:r>
          <a:endParaRPr lang="en-AS" sz="6400" kern="1200" dirty="0"/>
        </a:p>
      </dsp:txBody>
      <dsp:txXfrm>
        <a:off x="1673893" y="71296"/>
        <a:ext cx="5123112" cy="1317908"/>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00">
            <a:alpha val="30000"/>
          </a:srgbClr>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F40D2D6-C031-1CC7-DF50-8A9ADBE4E7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S" dirty="0"/>
          </a:p>
        </p:txBody>
      </p:sp>
      <p:sp>
        <p:nvSpPr>
          <p:cNvPr id="4" name="Footer Placeholder 3">
            <a:extLst>
              <a:ext uri="{FF2B5EF4-FFF2-40B4-BE49-F238E27FC236}">
                <a16:creationId xmlns:a16="http://schemas.microsoft.com/office/drawing/2014/main" id="{F74CD3F6-CCFE-E9D9-7481-B99C18E908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S"/>
          </a:p>
        </p:txBody>
      </p:sp>
    </p:spTree>
    <p:extLst>
      <p:ext uri="{BB962C8B-B14F-4D97-AF65-F5344CB8AC3E}">
        <p14:creationId xmlns:p14="http://schemas.microsoft.com/office/powerpoint/2010/main" val="2538191603"/>
      </p:ext>
    </p:extLst>
  </p:cSld>
  <p:clrMap bg1="dk1" tx1="lt1" bg2="dk2" tx2="lt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4T17:50:58.249"/>
    </inkml:context>
    <inkml:brush xml:id="br0">
      <inkml:brushProperty name="width" value="0.035" units="cm"/>
      <inkml:brushProperty name="height" value="0.035" units="cm"/>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4T17:46:12.610"/>
    </inkml:context>
    <inkml:brush xml:id="br0">
      <inkml:brushProperty name="width" value="0.035" units="cm"/>
      <inkml:brushProperty name="height" value="0.035" units="cm"/>
    </inkml:brush>
  </inkml:definitions>
  <inkml:trace contextRef="#ctx0" brushRef="#br0">0 24 24575,'1564'0'0,"-1552"-1"0,0 0 0,0 0 0,0-1 0,0-1 0,11-4 0,0 1 0,-6 4-1365,-6 4-5461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4T17:46:39.793"/>
    </inkml:context>
    <inkml:brush xml:id="br0">
      <inkml:brushProperty name="width" value="0.035" units="cm"/>
      <inkml:brushProperty name="height" value="0.035" units="cm"/>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4T17:46:59.985"/>
    </inkml:context>
    <inkml:brush xml:id="br0">
      <inkml:brushProperty name="width" value="0.035" units="cm"/>
      <inkml:brushProperty name="height" value="0.035" units="cm"/>
    </inkml:brush>
  </inkml:definitions>
  <inkml:trace contextRef="#ctx0" brushRef="#br0">0 1 24575,'1314'0'-1365,"-1276"0"-5461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4T17:47:09.056"/>
    </inkml:context>
    <inkml:brush xml:id="br0">
      <inkml:brushProperty name="width" value="0.035" units="cm"/>
      <inkml:brushProperty name="height" value="0.035" units="cm"/>
    </inkml:brush>
  </inkml:definitions>
  <inkml:trace contextRef="#ctx0" brushRef="#br0">1 0 24575,'1106'0'-1365,"-1073"0"-5461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4T17:47:34.973"/>
    </inkml:context>
    <inkml:brush xml:id="br0">
      <inkml:brushProperty name="width" value="0.035" units="cm"/>
      <inkml:brushProperty name="height" value="0.035" units="cm"/>
    </inkml:brush>
  </inkml:definitions>
  <inkml:trace contextRef="#ctx0" brushRef="#br0">1 1 24575,'1251'0'0,"-1239"-1"-341,-1 2 0,1 0-1,23 4 1,-11 3-6485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4T17:48:12.457"/>
    </inkml:context>
    <inkml:brush xml:id="br0">
      <inkml:brushProperty name="width" value="0.035" units="cm"/>
      <inkml:brushProperty name="height" value="0.035" units="cm"/>
    </inkml:brush>
  </inkml:definitions>
  <inkml:trace contextRef="#ctx0" brushRef="#br0">1 0 24575,'1269'0'-1365,"-1230"0"-5461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4T17:48:28.791"/>
    </inkml:context>
    <inkml:brush xml:id="br0">
      <inkml:brushProperty name="width" value="0.035" units="cm"/>
      <inkml:brushProperty name="height" value="0.035" units="cm"/>
    </inkml:brush>
  </inkml:definitions>
  <inkml:trace contextRef="#ctx0" brushRef="#br0">1 0 24575,'1139'0'-1365,"-1104"0"-5461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4T17:48:56.694"/>
    </inkml:context>
    <inkml:brush xml:id="br0">
      <inkml:brushProperty name="width" value="0.035" units="cm"/>
      <inkml:brushProperty name="height" value="0.035" units="cm"/>
    </inkml:brush>
  </inkml:definitions>
  <inkml:trace contextRef="#ctx0" brushRef="#br0">1 1 24575,'1034'0'-1365,"-1002"0"-5461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4T17:49:13.970"/>
    </inkml:context>
    <inkml:brush xml:id="br0">
      <inkml:brushProperty name="width" value="0.035" units="cm"/>
      <inkml:brushProperty name="height" value="0.035" units="cm"/>
    </inkml:brush>
  </inkml:definitions>
  <inkml:trace contextRef="#ctx0" brushRef="#br0">1 0 24575,'1070'0'-1365,"-1039"0"-5461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4T17:49:18.700"/>
    </inkml:context>
    <inkml:brush xml:id="br0">
      <inkml:brushProperty name="width" value="0.035" units="cm"/>
      <inkml:brushProperty name="height" value="0.03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4T17:51:02.081"/>
    </inkml:context>
    <inkml:brush xml:id="br0">
      <inkml:brushProperty name="width" value="0.035" units="cm"/>
      <inkml:brushProperty name="height" value="0.035" units="cm"/>
    </inkml:brush>
  </inkml:definitions>
  <inkml:trace contextRef="#ctx0" brushRef="#br0">0 37 24575,'443'-11'21,"-142"0"-369,2234-4-942,-2058 16 1620,-470-1-243,0 1-1,1-1 1,-1 1-1,1 1 0,-1 0 1,0 0-1,0 0 1,0 1-1,0 0 1,-1 0-1,1 0 1,-1 1-1,1 0 0,-1 1 1,5 4-1,-3-1-94,-1-1-1,0 1 0,0 1 0,-1-1 1,-1 1-1,1 0 0,-1 1 0,-1-1 1,1 1-1,2 10 0,3 6-1356,0-4-5461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4T17:49:29.382"/>
    </inkml:context>
    <inkml:brush xml:id="br0">
      <inkml:brushProperty name="width" value="0.035" units="cm"/>
      <inkml:brushProperty name="height" value="0.035" units="cm"/>
    </inkml:brush>
  </inkml:definitions>
  <inkml:trace contextRef="#ctx0" brushRef="#br0">1 150 24575,'0'-150'-8191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4T17:51:10.613"/>
    </inkml:context>
    <inkml:brush xml:id="br0">
      <inkml:brushProperty name="width" value="0.035" units="cm"/>
      <inkml:brushProperty name="height" value="0.035" units="cm"/>
    </inkml:brush>
  </inkml:definitions>
  <inkml:trace contextRef="#ctx0" brushRef="#br0">1 0 24575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4T18:04:15.672"/>
    </inkml:context>
    <inkml:brush xml:id="br0">
      <inkml:brushProperty name="width" value="0.035" units="cm"/>
      <inkml:brushProperty name="height" value="0.035" units="cm"/>
    </inkml:brush>
  </inkml:definitions>
  <inkml:trace contextRef="#ctx0" brushRef="#br0">0 1 24575,'1025'0'-1365,"-989"0"-5461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4T18:04:18.746"/>
    </inkml:context>
    <inkml:brush xml:id="br0">
      <inkml:brushProperty name="width" value="0.035" units="cm"/>
      <inkml:brushProperty name="height" value="0.035" units="cm"/>
    </inkml:brush>
  </inkml:definitions>
  <inkml:trace contextRef="#ctx0" brushRef="#br0">0 1 24575,'960'0'-1365,"-928"0"-5461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4T18:04:31.323"/>
    </inkml:context>
    <inkml:brush xml:id="br0">
      <inkml:brushProperty name="width" value="0.035" units="cm"/>
      <inkml:brushProperty name="height" value="0.035" units="cm"/>
    </inkml:brush>
  </inkml:definitions>
  <inkml:trace contextRef="#ctx0" brushRef="#br0">1 1 24575,'1084'0'-1365,"-1045"0"-5461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4T18:04:37.501"/>
    </inkml:context>
    <inkml:brush xml:id="br0">
      <inkml:brushProperty name="width" value="0.035" units="cm"/>
      <inkml:brushProperty name="height" value="0.035" units="cm"/>
    </inkml:brush>
  </inkml:definitions>
  <inkml:trace contextRef="#ctx0" brushRef="#br0">1 1 24575,'1397'0'-1365,"-1362"0"-5461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4T18:04:38.623"/>
    </inkml:context>
    <inkml:brush xml:id="br0">
      <inkml:brushProperty name="width" value="0.035" units="cm"/>
      <inkml:brushProperty name="height" value="0.035" units="cm"/>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4T17:45:52.839"/>
    </inkml:context>
    <inkml:brush xml:id="br0">
      <inkml:brushProperty name="width" value="0.035" units="cm"/>
      <inkml:brushProperty name="height" value="0.035" units="cm"/>
    </inkml:brush>
  </inkml:definitions>
  <inkml:trace contextRef="#ctx0" brushRef="#br0">0 1 24575,'1747'0'-1365,"-1707"0"-5461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A05AE-DF63-4A48-AE81-2B00010ED29B}" type="datetimeFigureOut">
              <a:rPr lang="en-AS" smtClean="0"/>
              <a:t>2/14/2025</a:t>
            </a:fld>
            <a:endParaRPr lang="en-A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9DF652-F016-4FEA-B0F0-8EE5318D0E1A}" type="slidenum">
              <a:rPr lang="en-AS" smtClean="0"/>
              <a:t>‹#›</a:t>
            </a:fld>
            <a:endParaRPr lang="en-AS"/>
          </a:p>
        </p:txBody>
      </p:sp>
    </p:spTree>
    <p:extLst>
      <p:ext uri="{BB962C8B-B14F-4D97-AF65-F5344CB8AC3E}">
        <p14:creationId xmlns:p14="http://schemas.microsoft.com/office/powerpoint/2010/main" val="749392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S" dirty="0"/>
          </a:p>
        </p:txBody>
      </p:sp>
      <p:sp>
        <p:nvSpPr>
          <p:cNvPr id="4" name="Slide Number Placeholder 3"/>
          <p:cNvSpPr>
            <a:spLocks noGrp="1"/>
          </p:cNvSpPr>
          <p:nvPr>
            <p:ph type="sldNum" sz="quarter" idx="5"/>
          </p:nvPr>
        </p:nvSpPr>
        <p:spPr/>
        <p:txBody>
          <a:bodyPr/>
          <a:lstStyle/>
          <a:p>
            <a:fld id="{669DF652-F016-4FEA-B0F0-8EE5318D0E1A}" type="slidenum">
              <a:rPr lang="en-AS" smtClean="0"/>
              <a:t>8</a:t>
            </a:fld>
            <a:endParaRPr lang="en-AS"/>
          </a:p>
        </p:txBody>
      </p:sp>
    </p:spTree>
    <p:extLst>
      <p:ext uri="{BB962C8B-B14F-4D97-AF65-F5344CB8AC3E}">
        <p14:creationId xmlns:p14="http://schemas.microsoft.com/office/powerpoint/2010/main" val="819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S" dirty="0"/>
          </a:p>
        </p:txBody>
      </p:sp>
      <p:sp>
        <p:nvSpPr>
          <p:cNvPr id="4" name="Slide Number Placeholder 3"/>
          <p:cNvSpPr>
            <a:spLocks noGrp="1"/>
          </p:cNvSpPr>
          <p:nvPr>
            <p:ph type="sldNum" sz="quarter" idx="5"/>
          </p:nvPr>
        </p:nvSpPr>
        <p:spPr/>
        <p:txBody>
          <a:bodyPr/>
          <a:lstStyle/>
          <a:p>
            <a:fld id="{669DF652-F016-4FEA-B0F0-8EE5318D0E1A}" type="slidenum">
              <a:rPr lang="en-AS" smtClean="0"/>
              <a:t>10</a:t>
            </a:fld>
            <a:endParaRPr lang="en-AS"/>
          </a:p>
        </p:txBody>
      </p:sp>
    </p:spTree>
    <p:extLst>
      <p:ext uri="{BB962C8B-B14F-4D97-AF65-F5344CB8AC3E}">
        <p14:creationId xmlns:p14="http://schemas.microsoft.com/office/powerpoint/2010/main" val="2194068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5" Type="http://schemas.openxmlformats.org/officeDocument/2006/relationships/image" Target="../media/image4.png"/><Relationship Id="rId4" Type="http://schemas.openxmlformats.org/officeDocument/2006/relationships/customXml" Target="../ink/ink2.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AFBCC65-86DD-7027-0369-2C7EB138AF78}"/>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AS" dirty="0"/>
          </a:p>
        </p:txBody>
      </p:sp>
      <p:sp>
        <p:nvSpPr>
          <p:cNvPr id="4" name="Date Placeholder 3">
            <a:extLst>
              <a:ext uri="{FF2B5EF4-FFF2-40B4-BE49-F238E27FC236}">
                <a16:creationId xmlns:a16="http://schemas.microsoft.com/office/drawing/2014/main" id="{CC595F67-09E1-FB0E-330D-15C229D1906C}"/>
              </a:ext>
            </a:extLst>
          </p:cNvPr>
          <p:cNvSpPr>
            <a:spLocks noGrp="1"/>
          </p:cNvSpPr>
          <p:nvPr>
            <p:ph type="dt" sz="half" idx="10"/>
          </p:nvPr>
        </p:nvSpPr>
        <p:spPr/>
        <p:txBody>
          <a:bodyPr/>
          <a:lstStyle/>
          <a:p>
            <a:fld id="{F0A1B110-691B-48C0-BB3E-257E10ADAC8E}" type="datetimeFigureOut">
              <a:rPr lang="en-AS" smtClean="0"/>
              <a:t>2/14/2025</a:t>
            </a:fld>
            <a:endParaRPr lang="en-AS"/>
          </a:p>
        </p:txBody>
      </p:sp>
      <p:sp>
        <p:nvSpPr>
          <p:cNvPr id="5" name="Footer Placeholder 4">
            <a:extLst>
              <a:ext uri="{FF2B5EF4-FFF2-40B4-BE49-F238E27FC236}">
                <a16:creationId xmlns:a16="http://schemas.microsoft.com/office/drawing/2014/main" id="{51838948-937E-B783-A9E3-A9173287FE6E}"/>
              </a:ext>
            </a:extLst>
          </p:cNvPr>
          <p:cNvSpPr>
            <a:spLocks noGrp="1"/>
          </p:cNvSpPr>
          <p:nvPr>
            <p:ph type="ftr" sz="quarter" idx="11"/>
          </p:nvPr>
        </p:nvSpPr>
        <p:spPr/>
        <p:txBody>
          <a:bodyPr/>
          <a:lstStyle/>
          <a:p>
            <a:endParaRPr lang="en-AS"/>
          </a:p>
        </p:txBody>
      </p:sp>
      <p:sp>
        <p:nvSpPr>
          <p:cNvPr id="6" name="Slide Number Placeholder 5">
            <a:extLst>
              <a:ext uri="{FF2B5EF4-FFF2-40B4-BE49-F238E27FC236}">
                <a16:creationId xmlns:a16="http://schemas.microsoft.com/office/drawing/2014/main" id="{ECE7292E-A96A-F236-8264-719A859B322B}"/>
              </a:ext>
            </a:extLst>
          </p:cNvPr>
          <p:cNvSpPr>
            <a:spLocks noGrp="1"/>
          </p:cNvSpPr>
          <p:nvPr>
            <p:ph type="sldNum" sz="quarter" idx="12"/>
          </p:nvPr>
        </p:nvSpPr>
        <p:spPr/>
        <p:txBody>
          <a:bodyPr/>
          <a:lstStyle/>
          <a:p>
            <a:fld id="{FBBF7ED5-3EF4-44EB-9FE1-F1EC485CD2E9}" type="slidenum">
              <a:rPr lang="en-AS" smtClean="0"/>
              <a:t>‹#›</a:t>
            </a:fld>
            <a:endParaRPr lang="en-AS"/>
          </a:p>
        </p:txBody>
      </p:sp>
    </p:spTree>
    <p:extLst>
      <p:ext uri="{BB962C8B-B14F-4D97-AF65-F5344CB8AC3E}">
        <p14:creationId xmlns:p14="http://schemas.microsoft.com/office/powerpoint/2010/main" val="125856266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D1E6-ACF8-A632-20B7-8A10EC692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S"/>
          </a:p>
        </p:txBody>
      </p:sp>
      <p:sp>
        <p:nvSpPr>
          <p:cNvPr id="3" name="Picture Placeholder 2">
            <a:extLst>
              <a:ext uri="{FF2B5EF4-FFF2-40B4-BE49-F238E27FC236}">
                <a16:creationId xmlns:a16="http://schemas.microsoft.com/office/drawing/2014/main" id="{626E0B06-DFA6-1395-4706-D2036B75EEC7}"/>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AS"/>
          </a:p>
        </p:txBody>
      </p:sp>
      <p:sp>
        <p:nvSpPr>
          <p:cNvPr id="4" name="Text Placeholder 3">
            <a:extLst>
              <a:ext uri="{FF2B5EF4-FFF2-40B4-BE49-F238E27FC236}">
                <a16:creationId xmlns:a16="http://schemas.microsoft.com/office/drawing/2014/main" id="{A6B788EC-D079-E381-7478-0577E4F171A3}"/>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614724-CA54-B763-2019-CB6FCCEE4B1E}"/>
              </a:ext>
            </a:extLst>
          </p:cNvPr>
          <p:cNvSpPr>
            <a:spLocks noGrp="1"/>
          </p:cNvSpPr>
          <p:nvPr>
            <p:ph type="dt" sz="half" idx="10"/>
          </p:nvPr>
        </p:nvSpPr>
        <p:spPr/>
        <p:txBody>
          <a:bodyPr/>
          <a:lstStyle/>
          <a:p>
            <a:fld id="{F0A1B110-691B-48C0-BB3E-257E10ADAC8E}" type="datetimeFigureOut">
              <a:rPr lang="en-AS" smtClean="0"/>
              <a:t>2/14/2025</a:t>
            </a:fld>
            <a:endParaRPr lang="en-AS"/>
          </a:p>
        </p:txBody>
      </p:sp>
      <p:sp>
        <p:nvSpPr>
          <p:cNvPr id="6" name="Footer Placeholder 5">
            <a:extLst>
              <a:ext uri="{FF2B5EF4-FFF2-40B4-BE49-F238E27FC236}">
                <a16:creationId xmlns:a16="http://schemas.microsoft.com/office/drawing/2014/main" id="{01C9042D-7DC6-5C99-47D6-78E63C05E839}"/>
              </a:ext>
            </a:extLst>
          </p:cNvPr>
          <p:cNvSpPr>
            <a:spLocks noGrp="1"/>
          </p:cNvSpPr>
          <p:nvPr>
            <p:ph type="ftr" sz="quarter" idx="11"/>
          </p:nvPr>
        </p:nvSpPr>
        <p:spPr/>
        <p:txBody>
          <a:bodyPr/>
          <a:lstStyle/>
          <a:p>
            <a:endParaRPr lang="en-AS"/>
          </a:p>
        </p:txBody>
      </p:sp>
      <p:sp>
        <p:nvSpPr>
          <p:cNvPr id="7" name="Slide Number Placeholder 6">
            <a:extLst>
              <a:ext uri="{FF2B5EF4-FFF2-40B4-BE49-F238E27FC236}">
                <a16:creationId xmlns:a16="http://schemas.microsoft.com/office/drawing/2014/main" id="{72B148B9-92C6-8F47-9B38-A85C5B67ECA2}"/>
              </a:ext>
            </a:extLst>
          </p:cNvPr>
          <p:cNvSpPr>
            <a:spLocks noGrp="1"/>
          </p:cNvSpPr>
          <p:nvPr>
            <p:ph type="sldNum" sz="quarter" idx="12"/>
          </p:nvPr>
        </p:nvSpPr>
        <p:spPr/>
        <p:txBody>
          <a:bodyPr/>
          <a:lstStyle/>
          <a:p>
            <a:fld id="{FBBF7ED5-3EF4-44EB-9FE1-F1EC485CD2E9}" type="slidenum">
              <a:rPr lang="en-AS" smtClean="0"/>
              <a:t>‹#›</a:t>
            </a:fld>
            <a:endParaRPr lang="en-AS"/>
          </a:p>
        </p:txBody>
      </p:sp>
    </p:spTree>
    <p:extLst>
      <p:ext uri="{BB962C8B-B14F-4D97-AF65-F5344CB8AC3E}">
        <p14:creationId xmlns:p14="http://schemas.microsoft.com/office/powerpoint/2010/main" val="114784901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FD151-DD97-BD4B-FD14-632A092CD6EA}"/>
              </a:ext>
            </a:extLst>
          </p:cNvPr>
          <p:cNvSpPr>
            <a:spLocks noGrp="1"/>
          </p:cNvSpPr>
          <p:nvPr>
            <p:ph type="title"/>
          </p:nvPr>
        </p:nvSpPr>
        <p:spPr/>
        <p:txBody>
          <a:bodyPr/>
          <a:lstStyle/>
          <a:p>
            <a:r>
              <a:rPr lang="en-US"/>
              <a:t>Click to edit Master title style</a:t>
            </a:r>
            <a:endParaRPr lang="en-AS"/>
          </a:p>
        </p:txBody>
      </p:sp>
      <p:sp>
        <p:nvSpPr>
          <p:cNvPr id="3" name="Vertical Text Placeholder 2">
            <a:extLst>
              <a:ext uri="{FF2B5EF4-FFF2-40B4-BE49-F238E27FC236}">
                <a16:creationId xmlns:a16="http://schemas.microsoft.com/office/drawing/2014/main" id="{BDE3F4DF-9B31-0BFC-0308-6C1E52831F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Date Placeholder 3">
            <a:extLst>
              <a:ext uri="{FF2B5EF4-FFF2-40B4-BE49-F238E27FC236}">
                <a16:creationId xmlns:a16="http://schemas.microsoft.com/office/drawing/2014/main" id="{D3B3B98E-942B-DE44-B934-5701B83DF1AD}"/>
              </a:ext>
            </a:extLst>
          </p:cNvPr>
          <p:cNvSpPr>
            <a:spLocks noGrp="1"/>
          </p:cNvSpPr>
          <p:nvPr>
            <p:ph type="dt" sz="half" idx="10"/>
          </p:nvPr>
        </p:nvSpPr>
        <p:spPr/>
        <p:txBody>
          <a:bodyPr/>
          <a:lstStyle/>
          <a:p>
            <a:fld id="{F0A1B110-691B-48C0-BB3E-257E10ADAC8E}" type="datetimeFigureOut">
              <a:rPr lang="en-AS" smtClean="0"/>
              <a:t>2/14/2025</a:t>
            </a:fld>
            <a:endParaRPr lang="en-AS"/>
          </a:p>
        </p:txBody>
      </p:sp>
      <p:sp>
        <p:nvSpPr>
          <p:cNvPr id="5" name="Footer Placeholder 4">
            <a:extLst>
              <a:ext uri="{FF2B5EF4-FFF2-40B4-BE49-F238E27FC236}">
                <a16:creationId xmlns:a16="http://schemas.microsoft.com/office/drawing/2014/main" id="{2BF58CCD-84F9-7222-1598-7230BC86C290}"/>
              </a:ext>
            </a:extLst>
          </p:cNvPr>
          <p:cNvSpPr>
            <a:spLocks noGrp="1"/>
          </p:cNvSpPr>
          <p:nvPr>
            <p:ph type="ftr" sz="quarter" idx="11"/>
          </p:nvPr>
        </p:nvSpPr>
        <p:spPr/>
        <p:txBody>
          <a:bodyPr/>
          <a:lstStyle/>
          <a:p>
            <a:endParaRPr lang="en-AS"/>
          </a:p>
        </p:txBody>
      </p:sp>
      <p:sp>
        <p:nvSpPr>
          <p:cNvPr id="6" name="Slide Number Placeholder 5">
            <a:extLst>
              <a:ext uri="{FF2B5EF4-FFF2-40B4-BE49-F238E27FC236}">
                <a16:creationId xmlns:a16="http://schemas.microsoft.com/office/drawing/2014/main" id="{7DCE3434-0788-BD06-EBDB-6E781379A7BF}"/>
              </a:ext>
            </a:extLst>
          </p:cNvPr>
          <p:cNvSpPr>
            <a:spLocks noGrp="1"/>
          </p:cNvSpPr>
          <p:nvPr>
            <p:ph type="sldNum" sz="quarter" idx="12"/>
          </p:nvPr>
        </p:nvSpPr>
        <p:spPr/>
        <p:txBody>
          <a:bodyPr/>
          <a:lstStyle/>
          <a:p>
            <a:fld id="{FBBF7ED5-3EF4-44EB-9FE1-F1EC485CD2E9}" type="slidenum">
              <a:rPr lang="en-AS" smtClean="0"/>
              <a:t>‹#›</a:t>
            </a:fld>
            <a:endParaRPr lang="en-AS"/>
          </a:p>
        </p:txBody>
      </p:sp>
    </p:spTree>
    <p:extLst>
      <p:ext uri="{BB962C8B-B14F-4D97-AF65-F5344CB8AC3E}">
        <p14:creationId xmlns:p14="http://schemas.microsoft.com/office/powerpoint/2010/main" val="298565532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6ECD22-6651-AA39-DD82-D628CFF64D24}"/>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AS"/>
          </a:p>
        </p:txBody>
      </p:sp>
      <p:sp>
        <p:nvSpPr>
          <p:cNvPr id="3" name="Vertical Text Placeholder 2">
            <a:extLst>
              <a:ext uri="{FF2B5EF4-FFF2-40B4-BE49-F238E27FC236}">
                <a16:creationId xmlns:a16="http://schemas.microsoft.com/office/drawing/2014/main" id="{E9A90CB3-1892-DFFB-165A-9436F95377D6}"/>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Date Placeholder 3">
            <a:extLst>
              <a:ext uri="{FF2B5EF4-FFF2-40B4-BE49-F238E27FC236}">
                <a16:creationId xmlns:a16="http://schemas.microsoft.com/office/drawing/2014/main" id="{BE51FC4B-CC4C-96D2-7242-4DA76953FAEA}"/>
              </a:ext>
            </a:extLst>
          </p:cNvPr>
          <p:cNvSpPr>
            <a:spLocks noGrp="1"/>
          </p:cNvSpPr>
          <p:nvPr>
            <p:ph type="dt" sz="half" idx="10"/>
          </p:nvPr>
        </p:nvSpPr>
        <p:spPr/>
        <p:txBody>
          <a:bodyPr/>
          <a:lstStyle/>
          <a:p>
            <a:fld id="{F0A1B110-691B-48C0-BB3E-257E10ADAC8E}" type="datetimeFigureOut">
              <a:rPr lang="en-AS" smtClean="0"/>
              <a:t>2/14/2025</a:t>
            </a:fld>
            <a:endParaRPr lang="en-AS"/>
          </a:p>
        </p:txBody>
      </p:sp>
      <p:sp>
        <p:nvSpPr>
          <p:cNvPr id="5" name="Footer Placeholder 4">
            <a:extLst>
              <a:ext uri="{FF2B5EF4-FFF2-40B4-BE49-F238E27FC236}">
                <a16:creationId xmlns:a16="http://schemas.microsoft.com/office/drawing/2014/main" id="{490DAC24-F1B7-38A3-D9B4-F49E82448040}"/>
              </a:ext>
            </a:extLst>
          </p:cNvPr>
          <p:cNvSpPr>
            <a:spLocks noGrp="1"/>
          </p:cNvSpPr>
          <p:nvPr>
            <p:ph type="ftr" sz="quarter" idx="11"/>
          </p:nvPr>
        </p:nvSpPr>
        <p:spPr/>
        <p:txBody>
          <a:bodyPr/>
          <a:lstStyle/>
          <a:p>
            <a:endParaRPr lang="en-AS"/>
          </a:p>
        </p:txBody>
      </p:sp>
      <p:sp>
        <p:nvSpPr>
          <p:cNvPr id="6" name="Slide Number Placeholder 5">
            <a:extLst>
              <a:ext uri="{FF2B5EF4-FFF2-40B4-BE49-F238E27FC236}">
                <a16:creationId xmlns:a16="http://schemas.microsoft.com/office/drawing/2014/main" id="{056F0FA0-E950-F72F-3301-3E6D69E96203}"/>
              </a:ext>
            </a:extLst>
          </p:cNvPr>
          <p:cNvSpPr>
            <a:spLocks noGrp="1"/>
          </p:cNvSpPr>
          <p:nvPr>
            <p:ph type="sldNum" sz="quarter" idx="12"/>
          </p:nvPr>
        </p:nvSpPr>
        <p:spPr/>
        <p:txBody>
          <a:bodyPr/>
          <a:lstStyle/>
          <a:p>
            <a:fld id="{FBBF7ED5-3EF4-44EB-9FE1-F1EC485CD2E9}" type="slidenum">
              <a:rPr lang="en-AS" smtClean="0"/>
              <a:t>‹#›</a:t>
            </a:fld>
            <a:endParaRPr lang="en-AS"/>
          </a:p>
        </p:txBody>
      </p:sp>
    </p:spTree>
    <p:extLst>
      <p:ext uri="{BB962C8B-B14F-4D97-AF65-F5344CB8AC3E}">
        <p14:creationId xmlns:p14="http://schemas.microsoft.com/office/powerpoint/2010/main" val="84680037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36ED9-163C-712F-2F00-5C60E2CD9819}"/>
              </a:ext>
            </a:extLst>
          </p:cNvPr>
          <p:cNvSpPr>
            <a:spLocks noGrp="1"/>
          </p:cNvSpPr>
          <p:nvPr>
            <p:ph type="title"/>
          </p:nvPr>
        </p:nvSpPr>
        <p:spPr/>
        <p:txBody>
          <a:bodyPr/>
          <a:lstStyle/>
          <a:p>
            <a:r>
              <a:rPr lang="en-US"/>
              <a:t>Click to edit Master title style</a:t>
            </a:r>
            <a:endParaRPr lang="en-AS"/>
          </a:p>
        </p:txBody>
      </p:sp>
      <p:sp>
        <p:nvSpPr>
          <p:cNvPr id="3" name="Content Placeholder 2">
            <a:extLst>
              <a:ext uri="{FF2B5EF4-FFF2-40B4-BE49-F238E27FC236}">
                <a16:creationId xmlns:a16="http://schemas.microsoft.com/office/drawing/2014/main" id="{47AB4385-D90F-895E-8F18-969E31B757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Date Placeholder 3">
            <a:extLst>
              <a:ext uri="{FF2B5EF4-FFF2-40B4-BE49-F238E27FC236}">
                <a16:creationId xmlns:a16="http://schemas.microsoft.com/office/drawing/2014/main" id="{4EBADA6A-02A4-F42E-C8F1-F6CC237F5D6D}"/>
              </a:ext>
            </a:extLst>
          </p:cNvPr>
          <p:cNvSpPr>
            <a:spLocks noGrp="1"/>
          </p:cNvSpPr>
          <p:nvPr>
            <p:ph type="dt" sz="half" idx="10"/>
          </p:nvPr>
        </p:nvSpPr>
        <p:spPr/>
        <p:txBody>
          <a:bodyPr/>
          <a:lstStyle/>
          <a:p>
            <a:fld id="{F0A1B110-691B-48C0-BB3E-257E10ADAC8E}" type="datetimeFigureOut">
              <a:rPr lang="en-AS" smtClean="0"/>
              <a:t>2/14/2025</a:t>
            </a:fld>
            <a:endParaRPr lang="en-AS"/>
          </a:p>
        </p:txBody>
      </p:sp>
      <p:sp>
        <p:nvSpPr>
          <p:cNvPr id="5" name="Footer Placeholder 4">
            <a:extLst>
              <a:ext uri="{FF2B5EF4-FFF2-40B4-BE49-F238E27FC236}">
                <a16:creationId xmlns:a16="http://schemas.microsoft.com/office/drawing/2014/main" id="{A3855E0A-57D9-E272-1F1C-7246D866BDA7}"/>
              </a:ext>
            </a:extLst>
          </p:cNvPr>
          <p:cNvSpPr>
            <a:spLocks noGrp="1"/>
          </p:cNvSpPr>
          <p:nvPr>
            <p:ph type="ftr" sz="quarter" idx="11"/>
          </p:nvPr>
        </p:nvSpPr>
        <p:spPr/>
        <p:txBody>
          <a:bodyPr/>
          <a:lstStyle/>
          <a:p>
            <a:endParaRPr lang="en-AS"/>
          </a:p>
        </p:txBody>
      </p:sp>
      <p:sp>
        <p:nvSpPr>
          <p:cNvPr id="6" name="Slide Number Placeholder 5">
            <a:extLst>
              <a:ext uri="{FF2B5EF4-FFF2-40B4-BE49-F238E27FC236}">
                <a16:creationId xmlns:a16="http://schemas.microsoft.com/office/drawing/2014/main" id="{B4671FBA-D454-9E24-C6F2-0068A215E8AE}"/>
              </a:ext>
            </a:extLst>
          </p:cNvPr>
          <p:cNvSpPr>
            <a:spLocks noGrp="1"/>
          </p:cNvSpPr>
          <p:nvPr>
            <p:ph type="sldNum" sz="quarter" idx="12"/>
          </p:nvPr>
        </p:nvSpPr>
        <p:spPr/>
        <p:txBody>
          <a:bodyPr/>
          <a:lstStyle/>
          <a:p>
            <a:fld id="{FBBF7ED5-3EF4-44EB-9FE1-F1EC485CD2E9}" type="slidenum">
              <a:rPr lang="en-AS" smtClean="0"/>
              <a:t>‹#›</a:t>
            </a:fld>
            <a:endParaRPr lang="en-AS"/>
          </a:p>
        </p:txBody>
      </p:sp>
    </p:spTree>
    <p:extLst>
      <p:ext uri="{BB962C8B-B14F-4D97-AF65-F5344CB8AC3E}">
        <p14:creationId xmlns:p14="http://schemas.microsoft.com/office/powerpoint/2010/main" val="151751813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0617-91CC-D649-D0E2-5D0C2D6B5267}"/>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AS"/>
          </a:p>
        </p:txBody>
      </p:sp>
      <p:sp>
        <p:nvSpPr>
          <p:cNvPr id="3" name="Text Placeholder 2">
            <a:extLst>
              <a:ext uri="{FF2B5EF4-FFF2-40B4-BE49-F238E27FC236}">
                <a16:creationId xmlns:a16="http://schemas.microsoft.com/office/drawing/2014/main" id="{F94C435C-86F1-7FA0-1E05-AE8CB87101EB}"/>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9585DA-EBCE-BE82-53E4-34D5F3B88469}"/>
              </a:ext>
            </a:extLst>
          </p:cNvPr>
          <p:cNvSpPr>
            <a:spLocks noGrp="1"/>
          </p:cNvSpPr>
          <p:nvPr>
            <p:ph type="dt" sz="half" idx="10"/>
          </p:nvPr>
        </p:nvSpPr>
        <p:spPr/>
        <p:txBody>
          <a:bodyPr/>
          <a:lstStyle/>
          <a:p>
            <a:fld id="{F0A1B110-691B-48C0-BB3E-257E10ADAC8E}" type="datetimeFigureOut">
              <a:rPr lang="en-AS" smtClean="0"/>
              <a:t>2/14/2025</a:t>
            </a:fld>
            <a:endParaRPr lang="en-AS"/>
          </a:p>
        </p:txBody>
      </p:sp>
      <p:sp>
        <p:nvSpPr>
          <p:cNvPr id="5" name="Footer Placeholder 4">
            <a:extLst>
              <a:ext uri="{FF2B5EF4-FFF2-40B4-BE49-F238E27FC236}">
                <a16:creationId xmlns:a16="http://schemas.microsoft.com/office/drawing/2014/main" id="{ACBF8484-4953-6EDB-BDA5-8CCCBA93BC6B}"/>
              </a:ext>
            </a:extLst>
          </p:cNvPr>
          <p:cNvSpPr>
            <a:spLocks noGrp="1"/>
          </p:cNvSpPr>
          <p:nvPr>
            <p:ph type="ftr" sz="quarter" idx="11"/>
          </p:nvPr>
        </p:nvSpPr>
        <p:spPr/>
        <p:txBody>
          <a:bodyPr/>
          <a:lstStyle/>
          <a:p>
            <a:endParaRPr lang="en-AS"/>
          </a:p>
        </p:txBody>
      </p:sp>
      <p:sp>
        <p:nvSpPr>
          <p:cNvPr id="6" name="Slide Number Placeholder 5">
            <a:extLst>
              <a:ext uri="{FF2B5EF4-FFF2-40B4-BE49-F238E27FC236}">
                <a16:creationId xmlns:a16="http://schemas.microsoft.com/office/drawing/2014/main" id="{23137C31-971E-2ECA-044E-609B6C6AB6F7}"/>
              </a:ext>
            </a:extLst>
          </p:cNvPr>
          <p:cNvSpPr>
            <a:spLocks noGrp="1"/>
          </p:cNvSpPr>
          <p:nvPr>
            <p:ph type="sldNum" sz="quarter" idx="12"/>
          </p:nvPr>
        </p:nvSpPr>
        <p:spPr/>
        <p:txBody>
          <a:bodyPr/>
          <a:lstStyle/>
          <a:p>
            <a:fld id="{FBBF7ED5-3EF4-44EB-9FE1-F1EC485CD2E9}" type="slidenum">
              <a:rPr lang="en-AS" smtClean="0"/>
              <a:t>‹#›</a:t>
            </a:fld>
            <a:endParaRPr lang="en-AS"/>
          </a:p>
        </p:txBody>
      </p:sp>
    </p:spTree>
    <p:extLst>
      <p:ext uri="{BB962C8B-B14F-4D97-AF65-F5344CB8AC3E}">
        <p14:creationId xmlns:p14="http://schemas.microsoft.com/office/powerpoint/2010/main" val="146894703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D9652-079A-0E9F-DA5C-871E67BA040B}"/>
              </a:ext>
            </a:extLst>
          </p:cNvPr>
          <p:cNvSpPr>
            <a:spLocks noGrp="1"/>
          </p:cNvSpPr>
          <p:nvPr>
            <p:ph type="title"/>
          </p:nvPr>
        </p:nvSpPr>
        <p:spPr/>
        <p:txBody>
          <a:bodyPr/>
          <a:lstStyle/>
          <a:p>
            <a:r>
              <a:rPr lang="en-US"/>
              <a:t>Click to edit Master title style</a:t>
            </a:r>
            <a:endParaRPr lang="en-AS"/>
          </a:p>
        </p:txBody>
      </p:sp>
      <p:sp>
        <p:nvSpPr>
          <p:cNvPr id="3" name="Content Placeholder 2">
            <a:extLst>
              <a:ext uri="{FF2B5EF4-FFF2-40B4-BE49-F238E27FC236}">
                <a16:creationId xmlns:a16="http://schemas.microsoft.com/office/drawing/2014/main" id="{0C182CC1-E0B4-D8E5-8368-F4DF4D5428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Content Placeholder 3">
            <a:extLst>
              <a:ext uri="{FF2B5EF4-FFF2-40B4-BE49-F238E27FC236}">
                <a16:creationId xmlns:a16="http://schemas.microsoft.com/office/drawing/2014/main" id="{CD1AC8E6-92EF-A00F-E7A4-11C248A5AD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5" name="Date Placeholder 4">
            <a:extLst>
              <a:ext uri="{FF2B5EF4-FFF2-40B4-BE49-F238E27FC236}">
                <a16:creationId xmlns:a16="http://schemas.microsoft.com/office/drawing/2014/main" id="{FEB612EC-02E0-325C-763E-831AF3BEC7F5}"/>
              </a:ext>
            </a:extLst>
          </p:cNvPr>
          <p:cNvSpPr>
            <a:spLocks noGrp="1"/>
          </p:cNvSpPr>
          <p:nvPr>
            <p:ph type="dt" sz="half" idx="10"/>
          </p:nvPr>
        </p:nvSpPr>
        <p:spPr/>
        <p:txBody>
          <a:bodyPr/>
          <a:lstStyle/>
          <a:p>
            <a:fld id="{F0A1B110-691B-48C0-BB3E-257E10ADAC8E}" type="datetimeFigureOut">
              <a:rPr lang="en-AS" smtClean="0"/>
              <a:t>2/14/2025</a:t>
            </a:fld>
            <a:endParaRPr lang="en-AS"/>
          </a:p>
        </p:txBody>
      </p:sp>
      <p:sp>
        <p:nvSpPr>
          <p:cNvPr id="6" name="Footer Placeholder 5">
            <a:extLst>
              <a:ext uri="{FF2B5EF4-FFF2-40B4-BE49-F238E27FC236}">
                <a16:creationId xmlns:a16="http://schemas.microsoft.com/office/drawing/2014/main" id="{AFDF358A-5D91-F500-511C-3495BAD5F08E}"/>
              </a:ext>
            </a:extLst>
          </p:cNvPr>
          <p:cNvSpPr>
            <a:spLocks noGrp="1"/>
          </p:cNvSpPr>
          <p:nvPr>
            <p:ph type="ftr" sz="quarter" idx="11"/>
          </p:nvPr>
        </p:nvSpPr>
        <p:spPr/>
        <p:txBody>
          <a:bodyPr/>
          <a:lstStyle/>
          <a:p>
            <a:endParaRPr lang="en-AS"/>
          </a:p>
        </p:txBody>
      </p:sp>
      <p:sp>
        <p:nvSpPr>
          <p:cNvPr id="7" name="Slide Number Placeholder 6">
            <a:extLst>
              <a:ext uri="{FF2B5EF4-FFF2-40B4-BE49-F238E27FC236}">
                <a16:creationId xmlns:a16="http://schemas.microsoft.com/office/drawing/2014/main" id="{3A46CDE1-10F0-3B6A-09B4-5344F6B40AB4}"/>
              </a:ext>
            </a:extLst>
          </p:cNvPr>
          <p:cNvSpPr>
            <a:spLocks noGrp="1"/>
          </p:cNvSpPr>
          <p:nvPr>
            <p:ph type="sldNum" sz="quarter" idx="12"/>
          </p:nvPr>
        </p:nvSpPr>
        <p:spPr/>
        <p:txBody>
          <a:bodyPr/>
          <a:lstStyle/>
          <a:p>
            <a:fld id="{FBBF7ED5-3EF4-44EB-9FE1-F1EC485CD2E9}" type="slidenum">
              <a:rPr lang="en-AS" smtClean="0"/>
              <a:t>‹#›</a:t>
            </a:fld>
            <a:endParaRPr lang="en-AS"/>
          </a:p>
        </p:txBody>
      </p:sp>
    </p:spTree>
    <p:extLst>
      <p:ext uri="{BB962C8B-B14F-4D97-AF65-F5344CB8AC3E}">
        <p14:creationId xmlns:p14="http://schemas.microsoft.com/office/powerpoint/2010/main" val="222556839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6009-1D77-F08B-636D-2B7C0D03617B}"/>
              </a:ext>
            </a:extLst>
          </p:cNvPr>
          <p:cNvSpPr>
            <a:spLocks noGrp="1"/>
          </p:cNvSpPr>
          <p:nvPr>
            <p:ph type="title"/>
          </p:nvPr>
        </p:nvSpPr>
        <p:spPr>
          <a:xfrm>
            <a:off x="839788" y="365127"/>
            <a:ext cx="10515600" cy="1325563"/>
          </a:xfrm>
        </p:spPr>
        <p:txBody>
          <a:bodyPr/>
          <a:lstStyle/>
          <a:p>
            <a:r>
              <a:rPr lang="en-US"/>
              <a:t>Click to edit Master title style</a:t>
            </a:r>
            <a:endParaRPr lang="en-AS"/>
          </a:p>
        </p:txBody>
      </p:sp>
      <p:sp>
        <p:nvSpPr>
          <p:cNvPr id="3" name="Text Placeholder 2">
            <a:extLst>
              <a:ext uri="{FF2B5EF4-FFF2-40B4-BE49-F238E27FC236}">
                <a16:creationId xmlns:a16="http://schemas.microsoft.com/office/drawing/2014/main" id="{ACDAE4A1-7D66-0578-8EB5-6775940D13CF}"/>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22915E-E3AD-C1CF-BCE6-EC7F03272E43}"/>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5" name="Text Placeholder 4">
            <a:extLst>
              <a:ext uri="{FF2B5EF4-FFF2-40B4-BE49-F238E27FC236}">
                <a16:creationId xmlns:a16="http://schemas.microsoft.com/office/drawing/2014/main" id="{0A91F083-884B-7AD6-D51B-61C268B124F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818263-9041-4C75-BA9A-3927F6D515A7}"/>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7" name="Date Placeholder 6">
            <a:extLst>
              <a:ext uri="{FF2B5EF4-FFF2-40B4-BE49-F238E27FC236}">
                <a16:creationId xmlns:a16="http://schemas.microsoft.com/office/drawing/2014/main" id="{F8E0CF43-49C0-90A6-9CE7-60EFB754A710}"/>
              </a:ext>
            </a:extLst>
          </p:cNvPr>
          <p:cNvSpPr>
            <a:spLocks noGrp="1"/>
          </p:cNvSpPr>
          <p:nvPr>
            <p:ph type="dt" sz="half" idx="10"/>
          </p:nvPr>
        </p:nvSpPr>
        <p:spPr/>
        <p:txBody>
          <a:bodyPr/>
          <a:lstStyle/>
          <a:p>
            <a:fld id="{F0A1B110-691B-48C0-BB3E-257E10ADAC8E}" type="datetimeFigureOut">
              <a:rPr lang="en-AS" smtClean="0"/>
              <a:t>2/14/2025</a:t>
            </a:fld>
            <a:endParaRPr lang="en-AS"/>
          </a:p>
        </p:txBody>
      </p:sp>
      <p:sp>
        <p:nvSpPr>
          <p:cNvPr id="8" name="Footer Placeholder 7">
            <a:extLst>
              <a:ext uri="{FF2B5EF4-FFF2-40B4-BE49-F238E27FC236}">
                <a16:creationId xmlns:a16="http://schemas.microsoft.com/office/drawing/2014/main" id="{3C16D761-46C8-E627-42C3-4F9D10B168C5}"/>
              </a:ext>
            </a:extLst>
          </p:cNvPr>
          <p:cNvSpPr>
            <a:spLocks noGrp="1"/>
          </p:cNvSpPr>
          <p:nvPr>
            <p:ph type="ftr" sz="quarter" idx="11"/>
          </p:nvPr>
        </p:nvSpPr>
        <p:spPr/>
        <p:txBody>
          <a:bodyPr/>
          <a:lstStyle/>
          <a:p>
            <a:endParaRPr lang="en-AS"/>
          </a:p>
        </p:txBody>
      </p:sp>
      <p:sp>
        <p:nvSpPr>
          <p:cNvPr id="9" name="Slide Number Placeholder 8">
            <a:extLst>
              <a:ext uri="{FF2B5EF4-FFF2-40B4-BE49-F238E27FC236}">
                <a16:creationId xmlns:a16="http://schemas.microsoft.com/office/drawing/2014/main" id="{C7508FC8-CD04-7D15-70FE-A7952C4B3514}"/>
              </a:ext>
            </a:extLst>
          </p:cNvPr>
          <p:cNvSpPr>
            <a:spLocks noGrp="1"/>
          </p:cNvSpPr>
          <p:nvPr>
            <p:ph type="sldNum" sz="quarter" idx="12"/>
          </p:nvPr>
        </p:nvSpPr>
        <p:spPr/>
        <p:txBody>
          <a:bodyPr/>
          <a:lstStyle/>
          <a:p>
            <a:fld id="{FBBF7ED5-3EF4-44EB-9FE1-F1EC485CD2E9}" type="slidenum">
              <a:rPr lang="en-AS" smtClean="0"/>
              <a:t>‹#›</a:t>
            </a:fld>
            <a:endParaRPr lang="en-AS"/>
          </a:p>
        </p:txBody>
      </p:sp>
    </p:spTree>
    <p:extLst>
      <p:ext uri="{BB962C8B-B14F-4D97-AF65-F5344CB8AC3E}">
        <p14:creationId xmlns:p14="http://schemas.microsoft.com/office/powerpoint/2010/main" val="365506727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CAF3B-EE77-9E3A-85DA-8A37A7D0F76D}"/>
              </a:ext>
            </a:extLst>
          </p:cNvPr>
          <p:cNvSpPr>
            <a:spLocks noGrp="1"/>
          </p:cNvSpPr>
          <p:nvPr>
            <p:ph type="title"/>
          </p:nvPr>
        </p:nvSpPr>
        <p:spPr/>
        <p:txBody>
          <a:bodyPr/>
          <a:lstStyle/>
          <a:p>
            <a:r>
              <a:rPr lang="en-US"/>
              <a:t>Click to edit Master title style</a:t>
            </a:r>
            <a:endParaRPr lang="en-AS"/>
          </a:p>
        </p:txBody>
      </p:sp>
      <p:sp>
        <p:nvSpPr>
          <p:cNvPr id="3" name="Date Placeholder 2">
            <a:extLst>
              <a:ext uri="{FF2B5EF4-FFF2-40B4-BE49-F238E27FC236}">
                <a16:creationId xmlns:a16="http://schemas.microsoft.com/office/drawing/2014/main" id="{FE4C38E2-994D-F1C7-EAAB-C0DE07855658}"/>
              </a:ext>
            </a:extLst>
          </p:cNvPr>
          <p:cNvSpPr>
            <a:spLocks noGrp="1"/>
          </p:cNvSpPr>
          <p:nvPr>
            <p:ph type="dt" sz="half" idx="10"/>
          </p:nvPr>
        </p:nvSpPr>
        <p:spPr/>
        <p:txBody>
          <a:bodyPr/>
          <a:lstStyle/>
          <a:p>
            <a:fld id="{F0A1B110-691B-48C0-BB3E-257E10ADAC8E}" type="datetimeFigureOut">
              <a:rPr lang="en-AS" smtClean="0"/>
              <a:t>2/14/2025</a:t>
            </a:fld>
            <a:endParaRPr lang="en-AS"/>
          </a:p>
        </p:txBody>
      </p:sp>
      <p:sp>
        <p:nvSpPr>
          <p:cNvPr id="4" name="Footer Placeholder 3">
            <a:extLst>
              <a:ext uri="{FF2B5EF4-FFF2-40B4-BE49-F238E27FC236}">
                <a16:creationId xmlns:a16="http://schemas.microsoft.com/office/drawing/2014/main" id="{9DC7B4D2-4672-2757-8563-9083ACBA63E9}"/>
              </a:ext>
            </a:extLst>
          </p:cNvPr>
          <p:cNvSpPr>
            <a:spLocks noGrp="1"/>
          </p:cNvSpPr>
          <p:nvPr>
            <p:ph type="ftr" sz="quarter" idx="11"/>
          </p:nvPr>
        </p:nvSpPr>
        <p:spPr/>
        <p:txBody>
          <a:bodyPr/>
          <a:lstStyle/>
          <a:p>
            <a:endParaRPr lang="en-AS"/>
          </a:p>
        </p:txBody>
      </p:sp>
      <p:sp>
        <p:nvSpPr>
          <p:cNvPr id="5" name="Slide Number Placeholder 4">
            <a:extLst>
              <a:ext uri="{FF2B5EF4-FFF2-40B4-BE49-F238E27FC236}">
                <a16:creationId xmlns:a16="http://schemas.microsoft.com/office/drawing/2014/main" id="{E7E22371-5FC9-17B8-F60F-C9311C0F623A}"/>
              </a:ext>
            </a:extLst>
          </p:cNvPr>
          <p:cNvSpPr>
            <a:spLocks noGrp="1"/>
          </p:cNvSpPr>
          <p:nvPr>
            <p:ph type="sldNum" sz="quarter" idx="12"/>
          </p:nvPr>
        </p:nvSpPr>
        <p:spPr/>
        <p:txBody>
          <a:bodyPr/>
          <a:lstStyle/>
          <a:p>
            <a:fld id="{FBBF7ED5-3EF4-44EB-9FE1-F1EC485CD2E9}" type="slidenum">
              <a:rPr lang="en-AS" smtClean="0"/>
              <a:t>‹#›</a:t>
            </a:fld>
            <a:endParaRPr lang="en-AS"/>
          </a:p>
        </p:txBody>
      </p:sp>
    </p:spTree>
    <p:extLst>
      <p:ext uri="{BB962C8B-B14F-4D97-AF65-F5344CB8AC3E}">
        <p14:creationId xmlns:p14="http://schemas.microsoft.com/office/powerpoint/2010/main" val="134074440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0A6E0D-C7E2-C754-C7C1-F41E66A65B56}"/>
              </a:ext>
            </a:extLst>
          </p:cNvPr>
          <p:cNvSpPr>
            <a:spLocks noGrp="1"/>
          </p:cNvSpPr>
          <p:nvPr>
            <p:ph type="dt" sz="half" idx="10"/>
          </p:nvPr>
        </p:nvSpPr>
        <p:spPr/>
        <p:txBody>
          <a:bodyPr/>
          <a:lstStyle/>
          <a:p>
            <a:fld id="{F0A1B110-691B-48C0-BB3E-257E10ADAC8E}" type="datetimeFigureOut">
              <a:rPr lang="en-AS" smtClean="0"/>
              <a:t>2/14/2025</a:t>
            </a:fld>
            <a:endParaRPr lang="en-AS"/>
          </a:p>
        </p:txBody>
      </p:sp>
      <p:sp>
        <p:nvSpPr>
          <p:cNvPr id="3" name="Footer Placeholder 2">
            <a:extLst>
              <a:ext uri="{FF2B5EF4-FFF2-40B4-BE49-F238E27FC236}">
                <a16:creationId xmlns:a16="http://schemas.microsoft.com/office/drawing/2014/main" id="{8A6EE8B0-FC15-D6B3-211D-46E3D2FCB277}"/>
              </a:ext>
            </a:extLst>
          </p:cNvPr>
          <p:cNvSpPr>
            <a:spLocks noGrp="1"/>
          </p:cNvSpPr>
          <p:nvPr>
            <p:ph type="ftr" sz="quarter" idx="11"/>
          </p:nvPr>
        </p:nvSpPr>
        <p:spPr/>
        <p:txBody>
          <a:bodyPr/>
          <a:lstStyle/>
          <a:p>
            <a:endParaRPr lang="en-AS"/>
          </a:p>
        </p:txBody>
      </p:sp>
      <p:sp>
        <p:nvSpPr>
          <p:cNvPr id="4" name="Slide Number Placeholder 3">
            <a:extLst>
              <a:ext uri="{FF2B5EF4-FFF2-40B4-BE49-F238E27FC236}">
                <a16:creationId xmlns:a16="http://schemas.microsoft.com/office/drawing/2014/main" id="{F7EF7FB4-C7AD-DAA1-9304-C8AAB8627412}"/>
              </a:ext>
            </a:extLst>
          </p:cNvPr>
          <p:cNvSpPr>
            <a:spLocks noGrp="1"/>
          </p:cNvSpPr>
          <p:nvPr>
            <p:ph type="sldNum" sz="quarter" idx="12"/>
          </p:nvPr>
        </p:nvSpPr>
        <p:spPr/>
        <p:txBody>
          <a:bodyPr/>
          <a:lstStyle/>
          <a:p>
            <a:fld id="{FBBF7ED5-3EF4-44EB-9FE1-F1EC485CD2E9}" type="slidenum">
              <a:rPr lang="en-AS" smtClean="0"/>
              <a:t>‹#›</a:t>
            </a:fld>
            <a:endParaRPr lang="en-AS"/>
          </a:p>
        </p:txBody>
      </p:sp>
      <p:sp>
        <p:nvSpPr>
          <p:cNvPr id="6" name="Text Placeholder 5">
            <a:extLst>
              <a:ext uri="{FF2B5EF4-FFF2-40B4-BE49-F238E27FC236}">
                <a16:creationId xmlns:a16="http://schemas.microsoft.com/office/drawing/2014/main" id="{8BB63F60-B3E3-E54D-AFE1-EFF6DBA734AA}"/>
              </a:ext>
            </a:extLst>
          </p:cNvPr>
          <p:cNvSpPr>
            <a:spLocks noGrp="1"/>
          </p:cNvSpPr>
          <p:nvPr>
            <p:ph type="body" sz="quarter" idx="13"/>
          </p:nvPr>
        </p:nvSpPr>
        <p:spPr>
          <a:xfrm>
            <a:off x="-238125" y="-265113"/>
            <a:ext cx="7301534" cy="914401"/>
          </a:xfrm>
        </p:spPr>
        <p:txBody>
          <a:bodyPr/>
          <a:lstStyle>
            <a:lvl1pPr>
              <a:defRPr b="0" cap="none" spc="0">
                <a:ln w="0"/>
                <a:solidFill>
                  <a:schemeClr val="tx1"/>
                </a:solidFill>
                <a:effectLst>
                  <a:outerShdw blurRad="38100" dist="19050" dir="2700000" algn="tl" rotWithShape="0">
                    <a:schemeClr val="dk1">
                      <a:alpha val="40000"/>
                    </a:schemeClr>
                  </a:outerShdw>
                </a:effectLst>
              </a:defRPr>
            </a:lvl1pPr>
            <a:lvl2pPr>
              <a:defRPr b="0" cap="none" spc="0">
                <a:ln w="0"/>
                <a:solidFill>
                  <a:schemeClr val="tx1"/>
                </a:solidFill>
                <a:effectLst>
                  <a:outerShdw blurRad="38100" dist="19050" dir="2700000" algn="tl" rotWithShape="0">
                    <a:schemeClr val="dk1">
                      <a:alpha val="40000"/>
                    </a:schemeClr>
                  </a:outerShdw>
                </a:effectLst>
              </a:defRPr>
            </a:lvl2pPr>
            <a:lvl3pPr>
              <a:defRPr b="0" cap="none" spc="0">
                <a:ln w="0"/>
                <a:solidFill>
                  <a:schemeClr val="tx1"/>
                </a:solidFill>
                <a:effectLst>
                  <a:outerShdw blurRad="38100" dist="19050" dir="2700000" algn="tl" rotWithShape="0">
                    <a:schemeClr val="dk1">
                      <a:alpha val="40000"/>
                    </a:schemeClr>
                  </a:outerShdw>
                </a:effectLst>
              </a:defRPr>
            </a:lvl3pPr>
            <a:lvl4pPr>
              <a:defRPr b="0" cap="none" spc="0">
                <a:ln w="0"/>
                <a:solidFill>
                  <a:schemeClr val="tx1"/>
                </a:solidFill>
                <a:effectLst>
                  <a:outerShdw blurRad="38100" dist="19050" dir="2700000" algn="tl" rotWithShape="0">
                    <a:schemeClr val="dk1">
                      <a:alpha val="40000"/>
                    </a:schemeClr>
                  </a:outerShdw>
                </a:effectLst>
              </a:defRPr>
            </a:lvl4pPr>
            <a:lvl5pPr>
              <a:defRPr b="0" cap="none" spc="0">
                <a:ln w="0"/>
                <a:solidFill>
                  <a:schemeClr val="tx1"/>
                </a:solidFill>
                <a:effectLst>
                  <a:outerShdw blurRad="38100" dist="19050" dir="2700000" algn="tl" rotWithShape="0">
                    <a:schemeClr val="dk1">
                      <a:alpha val="40000"/>
                    </a:schemeClr>
                  </a:outerShdw>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Tree>
    <p:extLst>
      <p:ext uri="{BB962C8B-B14F-4D97-AF65-F5344CB8AC3E}">
        <p14:creationId xmlns:p14="http://schemas.microsoft.com/office/powerpoint/2010/main" val="146585296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E0CFF-0BBA-0D6C-EEE9-2D9DAD2FF9A5}"/>
              </a:ext>
            </a:extLst>
          </p:cNvPr>
          <p:cNvSpPr>
            <a:spLocks noGrp="1"/>
          </p:cNvSpPr>
          <p:nvPr>
            <p:ph type="title"/>
          </p:nvPr>
        </p:nvSpPr>
        <p:spPr/>
        <p:txBody>
          <a:bodyPr/>
          <a:lstStyle/>
          <a:p>
            <a:r>
              <a:rPr lang="en-US"/>
              <a:t>Click to edit Master title style</a:t>
            </a:r>
            <a:endParaRPr lang="en-AS"/>
          </a:p>
        </p:txBody>
      </p:sp>
      <p:sp>
        <p:nvSpPr>
          <p:cNvPr id="3" name="Date Placeholder 2">
            <a:extLst>
              <a:ext uri="{FF2B5EF4-FFF2-40B4-BE49-F238E27FC236}">
                <a16:creationId xmlns:a16="http://schemas.microsoft.com/office/drawing/2014/main" id="{DE125BEF-4280-FBAF-8FA0-BA8B2973E972}"/>
              </a:ext>
            </a:extLst>
          </p:cNvPr>
          <p:cNvSpPr>
            <a:spLocks noGrp="1"/>
          </p:cNvSpPr>
          <p:nvPr>
            <p:ph type="dt" sz="half" idx="10"/>
          </p:nvPr>
        </p:nvSpPr>
        <p:spPr/>
        <p:txBody>
          <a:bodyPr/>
          <a:lstStyle/>
          <a:p>
            <a:fld id="{F0A1B110-691B-48C0-BB3E-257E10ADAC8E}" type="datetimeFigureOut">
              <a:rPr lang="en-AS" smtClean="0"/>
              <a:t>2/14/2025</a:t>
            </a:fld>
            <a:endParaRPr lang="en-AS"/>
          </a:p>
        </p:txBody>
      </p:sp>
      <p:sp>
        <p:nvSpPr>
          <p:cNvPr id="4" name="Footer Placeholder 3">
            <a:extLst>
              <a:ext uri="{FF2B5EF4-FFF2-40B4-BE49-F238E27FC236}">
                <a16:creationId xmlns:a16="http://schemas.microsoft.com/office/drawing/2014/main" id="{7B34E3D8-F07F-C505-A6E6-1049543D6EB8}"/>
              </a:ext>
            </a:extLst>
          </p:cNvPr>
          <p:cNvSpPr>
            <a:spLocks noGrp="1"/>
          </p:cNvSpPr>
          <p:nvPr>
            <p:ph type="ftr" sz="quarter" idx="11"/>
          </p:nvPr>
        </p:nvSpPr>
        <p:spPr/>
        <p:txBody>
          <a:bodyPr/>
          <a:lstStyle/>
          <a:p>
            <a:endParaRPr lang="en-AS"/>
          </a:p>
        </p:txBody>
      </p:sp>
      <p:sp>
        <p:nvSpPr>
          <p:cNvPr id="5" name="Slide Number Placeholder 4">
            <a:extLst>
              <a:ext uri="{FF2B5EF4-FFF2-40B4-BE49-F238E27FC236}">
                <a16:creationId xmlns:a16="http://schemas.microsoft.com/office/drawing/2014/main" id="{904441E3-8672-3BBD-8602-5662B29B38DF}"/>
              </a:ext>
            </a:extLst>
          </p:cNvPr>
          <p:cNvSpPr>
            <a:spLocks noGrp="1"/>
          </p:cNvSpPr>
          <p:nvPr>
            <p:ph type="sldNum" sz="quarter" idx="12"/>
          </p:nvPr>
        </p:nvSpPr>
        <p:spPr/>
        <p:txBody>
          <a:bodyPr/>
          <a:lstStyle/>
          <a:p>
            <a:fld id="{FBBF7ED5-3EF4-44EB-9FE1-F1EC485CD2E9}" type="slidenum">
              <a:rPr lang="en-AS" smtClean="0"/>
              <a:t>‹#›</a:t>
            </a:fld>
            <a:endParaRPr lang="en-AS"/>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BBDA9F0C-A0D2-803E-DE39-EF1D6135556F}"/>
                  </a:ext>
                </a:extLst>
              </p14:cNvPr>
              <p14:cNvContentPartPr/>
              <p14:nvPr userDrawn="1"/>
            </p14:nvContentPartPr>
            <p14:xfrm>
              <a:off x="13901593" y="330741"/>
              <a:ext cx="360" cy="360"/>
            </p14:xfrm>
          </p:contentPart>
        </mc:Choice>
        <mc:Fallback>
          <p:pic>
            <p:nvPicPr>
              <p:cNvPr id="6" name="Ink 5">
                <a:extLst>
                  <a:ext uri="{FF2B5EF4-FFF2-40B4-BE49-F238E27FC236}">
                    <a16:creationId xmlns:a16="http://schemas.microsoft.com/office/drawing/2014/main" id="{BBDA9F0C-A0D2-803E-DE39-EF1D6135556F}"/>
                  </a:ext>
                </a:extLst>
              </p:cNvPr>
              <p:cNvPicPr/>
              <p:nvPr/>
            </p:nvPicPr>
            <p:blipFill>
              <a:blip r:embed="rId3"/>
              <a:stretch>
                <a:fillRect/>
              </a:stretch>
            </p:blipFill>
            <p:spPr>
              <a:xfrm>
                <a:off x="13895473" y="324621"/>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7B96F338-A596-9C3D-4D18-A97A708184C2}"/>
                  </a:ext>
                </a:extLst>
              </p14:cNvPr>
              <p14:cNvContentPartPr/>
              <p14:nvPr userDrawn="1"/>
            </p14:nvContentPartPr>
            <p14:xfrm>
              <a:off x="14232793" y="768501"/>
              <a:ext cx="1424880" cy="72000"/>
            </p14:xfrm>
          </p:contentPart>
        </mc:Choice>
        <mc:Fallback>
          <p:pic>
            <p:nvPicPr>
              <p:cNvPr id="7" name="Ink 6">
                <a:extLst>
                  <a:ext uri="{FF2B5EF4-FFF2-40B4-BE49-F238E27FC236}">
                    <a16:creationId xmlns:a16="http://schemas.microsoft.com/office/drawing/2014/main" id="{7B96F338-A596-9C3D-4D18-A97A708184C2}"/>
                  </a:ext>
                </a:extLst>
              </p:cNvPr>
              <p:cNvPicPr/>
              <p:nvPr/>
            </p:nvPicPr>
            <p:blipFill>
              <a:blip r:embed="rId5"/>
              <a:stretch>
                <a:fillRect/>
              </a:stretch>
            </p:blipFill>
            <p:spPr>
              <a:xfrm>
                <a:off x="14226673" y="762381"/>
                <a:ext cx="143712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03EC4DA7-F84E-E898-CEB9-D4065ED1CA84}"/>
                  </a:ext>
                </a:extLst>
              </p14:cNvPr>
              <p14:cNvContentPartPr/>
              <p14:nvPr userDrawn="1"/>
            </p14:nvContentPartPr>
            <p14:xfrm>
              <a:off x="-3525287" y="-1086939"/>
              <a:ext cx="360" cy="360"/>
            </p14:xfrm>
          </p:contentPart>
        </mc:Choice>
        <mc:Fallback>
          <p:pic>
            <p:nvPicPr>
              <p:cNvPr id="8" name="Ink 7">
                <a:extLst>
                  <a:ext uri="{FF2B5EF4-FFF2-40B4-BE49-F238E27FC236}">
                    <a16:creationId xmlns:a16="http://schemas.microsoft.com/office/drawing/2014/main" id="{03EC4DA7-F84E-E898-CEB9-D4065ED1CA84}"/>
                  </a:ext>
                </a:extLst>
              </p:cNvPr>
              <p:cNvPicPr/>
              <p:nvPr/>
            </p:nvPicPr>
            <p:blipFill>
              <a:blip r:embed="rId3"/>
              <a:stretch>
                <a:fillRect/>
              </a:stretch>
            </p:blipFill>
            <p:spPr>
              <a:xfrm>
                <a:off x="-3531407" y="-1093059"/>
                <a:ext cx="12600" cy="12600"/>
              </a:xfrm>
              <a:prstGeom prst="rect">
                <a:avLst/>
              </a:prstGeom>
            </p:spPr>
          </p:pic>
        </mc:Fallback>
      </mc:AlternateContent>
    </p:spTree>
    <p:extLst>
      <p:ext uri="{BB962C8B-B14F-4D97-AF65-F5344CB8AC3E}">
        <p14:creationId xmlns:p14="http://schemas.microsoft.com/office/powerpoint/2010/main" val="231735791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extLst>
              <a:ext uri="{BEBA8EAE-BF5A-486C-A8C5-ECC9F3942E4B}">
                <a14:imgProps xmlns:a14="http://schemas.microsoft.com/office/drawing/2010/main">
                  <a14:imgLayer r:embed="rId3">
                    <a14:imgEffect>
                      <a14:artisticPencilGrayscale/>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DC9FA-C2FC-A412-776D-1F6957E08A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S"/>
          </a:p>
        </p:txBody>
      </p:sp>
      <p:sp>
        <p:nvSpPr>
          <p:cNvPr id="3" name="Content Placeholder 2">
            <a:extLst>
              <a:ext uri="{FF2B5EF4-FFF2-40B4-BE49-F238E27FC236}">
                <a16:creationId xmlns:a16="http://schemas.microsoft.com/office/drawing/2014/main" id="{8E03A914-946A-C679-1690-EC4736791999}"/>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S" dirty="0"/>
          </a:p>
        </p:txBody>
      </p:sp>
      <p:sp>
        <p:nvSpPr>
          <p:cNvPr id="4" name="Text Placeholder 3">
            <a:extLst>
              <a:ext uri="{FF2B5EF4-FFF2-40B4-BE49-F238E27FC236}">
                <a16:creationId xmlns:a16="http://schemas.microsoft.com/office/drawing/2014/main" id="{F61CFA1E-711D-E09B-2A31-1F391F196659}"/>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7A0AF3-F8BA-8A44-91D3-9BD394D64362}"/>
              </a:ext>
            </a:extLst>
          </p:cNvPr>
          <p:cNvSpPr>
            <a:spLocks noGrp="1"/>
          </p:cNvSpPr>
          <p:nvPr>
            <p:ph type="dt" sz="half" idx="10"/>
          </p:nvPr>
        </p:nvSpPr>
        <p:spPr/>
        <p:txBody>
          <a:bodyPr/>
          <a:lstStyle/>
          <a:p>
            <a:fld id="{F0A1B110-691B-48C0-BB3E-257E10ADAC8E}" type="datetimeFigureOut">
              <a:rPr lang="en-AS" smtClean="0"/>
              <a:t>2/14/2025</a:t>
            </a:fld>
            <a:endParaRPr lang="en-AS"/>
          </a:p>
        </p:txBody>
      </p:sp>
      <p:sp>
        <p:nvSpPr>
          <p:cNvPr id="6" name="Footer Placeholder 5">
            <a:extLst>
              <a:ext uri="{FF2B5EF4-FFF2-40B4-BE49-F238E27FC236}">
                <a16:creationId xmlns:a16="http://schemas.microsoft.com/office/drawing/2014/main" id="{55E21C4C-E53C-BDC6-D24F-60A29C723932}"/>
              </a:ext>
            </a:extLst>
          </p:cNvPr>
          <p:cNvSpPr>
            <a:spLocks noGrp="1"/>
          </p:cNvSpPr>
          <p:nvPr>
            <p:ph type="ftr" sz="quarter" idx="11"/>
          </p:nvPr>
        </p:nvSpPr>
        <p:spPr/>
        <p:txBody>
          <a:bodyPr/>
          <a:lstStyle/>
          <a:p>
            <a:endParaRPr lang="en-AS"/>
          </a:p>
        </p:txBody>
      </p:sp>
      <p:sp>
        <p:nvSpPr>
          <p:cNvPr id="7" name="Slide Number Placeholder 6">
            <a:extLst>
              <a:ext uri="{FF2B5EF4-FFF2-40B4-BE49-F238E27FC236}">
                <a16:creationId xmlns:a16="http://schemas.microsoft.com/office/drawing/2014/main" id="{03A729BD-ECC6-A83C-CEB0-F4A326DA80FD}"/>
              </a:ext>
            </a:extLst>
          </p:cNvPr>
          <p:cNvSpPr>
            <a:spLocks noGrp="1"/>
          </p:cNvSpPr>
          <p:nvPr>
            <p:ph type="sldNum" sz="quarter" idx="12"/>
          </p:nvPr>
        </p:nvSpPr>
        <p:spPr/>
        <p:txBody>
          <a:bodyPr/>
          <a:lstStyle/>
          <a:p>
            <a:fld id="{FBBF7ED5-3EF4-44EB-9FE1-F1EC485CD2E9}" type="slidenum">
              <a:rPr lang="en-AS" smtClean="0"/>
              <a:t>‹#›</a:t>
            </a:fld>
            <a:endParaRPr lang="en-AS"/>
          </a:p>
        </p:txBody>
      </p:sp>
    </p:spTree>
    <p:extLst>
      <p:ext uri="{BB962C8B-B14F-4D97-AF65-F5344CB8AC3E}">
        <p14:creationId xmlns:p14="http://schemas.microsoft.com/office/powerpoint/2010/main" val="293678456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08F026-452B-4102-3B84-869772EC24FC}"/>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AS"/>
          </a:p>
        </p:txBody>
      </p:sp>
      <p:sp>
        <p:nvSpPr>
          <p:cNvPr id="3" name="Text Placeholder 2">
            <a:extLst>
              <a:ext uri="{FF2B5EF4-FFF2-40B4-BE49-F238E27FC236}">
                <a16:creationId xmlns:a16="http://schemas.microsoft.com/office/drawing/2014/main" id="{E01D4F47-6CDF-9FA6-8FED-9B0ADC15F6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S" dirty="0"/>
          </a:p>
        </p:txBody>
      </p:sp>
      <p:sp>
        <p:nvSpPr>
          <p:cNvPr id="4" name="Date Placeholder 3">
            <a:extLst>
              <a:ext uri="{FF2B5EF4-FFF2-40B4-BE49-F238E27FC236}">
                <a16:creationId xmlns:a16="http://schemas.microsoft.com/office/drawing/2014/main" id="{34659113-6234-E984-68B6-674F4D388653}"/>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1B110-691B-48C0-BB3E-257E10ADAC8E}" type="datetimeFigureOut">
              <a:rPr lang="en-AS" smtClean="0"/>
              <a:t>2/14/2025</a:t>
            </a:fld>
            <a:endParaRPr lang="en-AS"/>
          </a:p>
        </p:txBody>
      </p:sp>
      <p:sp>
        <p:nvSpPr>
          <p:cNvPr id="5" name="Footer Placeholder 4">
            <a:extLst>
              <a:ext uri="{FF2B5EF4-FFF2-40B4-BE49-F238E27FC236}">
                <a16:creationId xmlns:a16="http://schemas.microsoft.com/office/drawing/2014/main" id="{B3B8F266-AFCB-1740-194C-95378F9E78B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S"/>
          </a:p>
        </p:txBody>
      </p:sp>
      <p:sp>
        <p:nvSpPr>
          <p:cNvPr id="6" name="Slide Number Placeholder 5">
            <a:extLst>
              <a:ext uri="{FF2B5EF4-FFF2-40B4-BE49-F238E27FC236}">
                <a16:creationId xmlns:a16="http://schemas.microsoft.com/office/drawing/2014/main" id="{F764963C-59DE-A5B2-AE6C-020950555C93}"/>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BF7ED5-3EF4-44EB-9FE1-F1EC485CD2E9}" type="slidenum">
              <a:rPr lang="en-AS" smtClean="0"/>
              <a:t>‹#›</a:t>
            </a:fld>
            <a:endParaRPr lang="en-AS"/>
          </a:p>
        </p:txBody>
      </p:sp>
      <p:pic>
        <p:nvPicPr>
          <p:cNvPr id="8" name="Picture 7">
            <a:extLst>
              <a:ext uri="{FF2B5EF4-FFF2-40B4-BE49-F238E27FC236}">
                <a16:creationId xmlns:a16="http://schemas.microsoft.com/office/drawing/2014/main" id="{224A365E-F169-D992-076E-BCCDD1B8D544}"/>
              </a:ext>
            </a:extLst>
          </p:cNvPr>
          <p:cNvPicPr>
            <a:picLocks noChangeAspect="1"/>
          </p:cNvPicPr>
          <p:nvPr userDrawn="1"/>
        </p:nvPicPr>
        <p:blipFill>
          <a:blip r:embed="rId15">
            <a:duotone>
              <a:schemeClr val="accent6">
                <a:shade val="45000"/>
                <a:satMod val="135000"/>
              </a:schemeClr>
              <a:prstClr val="white"/>
            </a:duotone>
            <a:alphaModFix/>
            <a:extLst>
              <a:ext uri="{BEBA8EAE-BF5A-486C-A8C5-ECC9F3942E4B}">
                <a14:imgProps xmlns:a14="http://schemas.microsoft.com/office/drawing/2010/main">
                  <a14:imgLayer r:embed="rId1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305628" y="-1190171"/>
            <a:ext cx="16749487" cy="9826171"/>
          </a:xfrm>
          <a:prstGeom prst="rect">
            <a:avLst/>
          </a:prstGeom>
          <a:effectLst>
            <a:glow rad="127000">
              <a:schemeClr val="accent1">
                <a:alpha val="74000"/>
              </a:schemeClr>
            </a:glow>
            <a:outerShdw dist="1676400" dir="5400000" algn="ctr" rotWithShape="0">
              <a:schemeClr val="accent6">
                <a:lumMod val="40000"/>
                <a:lumOff val="60000"/>
              </a:schemeClr>
            </a:outerShdw>
          </a:effectLst>
          <a:scene3d>
            <a:camera prst="orthographicFront"/>
            <a:lightRig rig="balanced" dir="t"/>
          </a:scene3d>
          <a:sp3d extrusionH="76200" contourW="12700" prstMaterial="translucentPowder">
            <a:bevelT w="139700" h="139700" prst="divot"/>
            <a:extrusionClr>
              <a:srgbClr val="00B0F0"/>
            </a:extrusionClr>
            <a:contourClr>
              <a:schemeClr val="accent1">
                <a:lumMod val="20000"/>
                <a:lumOff val="80000"/>
              </a:schemeClr>
            </a:contourClr>
          </a:sp3d>
        </p:spPr>
      </p:pic>
    </p:spTree>
    <p:extLst>
      <p:ext uri="{BB962C8B-B14F-4D97-AF65-F5344CB8AC3E}">
        <p14:creationId xmlns:p14="http://schemas.microsoft.com/office/powerpoint/2010/main" val="214572132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www.publicdomainpictures.net/en/view-image.php?image=33691&amp;picture=namaste-indian-quotthank-youquot" TargetMode="External"/><Relationship Id="rId3" Type="http://schemas.openxmlformats.org/officeDocument/2006/relationships/diagramLayout" Target="../diagrams/layout8.xml"/><Relationship Id="rId7" Type="http://schemas.openxmlformats.org/officeDocument/2006/relationships/image" Target="../media/image46.jpg"/><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customXml" Target="../ink/ink4.xml"/><Relationship Id="rId1" Type="http://schemas.openxmlformats.org/officeDocument/2006/relationships/slideLayout" Target="../slideLayouts/slideLayout6.xml"/><Relationship Id="rId6" Type="http://schemas.openxmlformats.org/officeDocument/2006/relationships/customXml" Target="../ink/ink6.xml"/><Relationship Id="rId11" Type="http://schemas.openxmlformats.org/officeDocument/2006/relationships/image" Target="../media/image3.png"/><Relationship Id="rId5" Type="http://schemas.openxmlformats.org/officeDocument/2006/relationships/image" Target="../media/image8.png"/><Relationship Id="rId10" Type="http://schemas.openxmlformats.org/officeDocument/2006/relationships/customXml" Target="../ink/ink8.xml"/><Relationship Id="rId4" Type="http://schemas.openxmlformats.org/officeDocument/2006/relationships/customXml" Target="../ink/ink5.xml"/><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11.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13.png"/><Relationship Id="rId14" Type="http://schemas.microsoft.com/office/2007/relationships/diagramDrawing" Target="../diagrams/drawing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diagramDrawing" Target="../diagrams/drawing4.xml"/><Relationship Id="rId18" Type="http://schemas.openxmlformats.org/officeDocument/2006/relationships/diagramColors" Target="../diagrams/colors5.xml"/><Relationship Id="rId3" Type="http://schemas.openxmlformats.org/officeDocument/2006/relationships/diagramData" Target="../diagrams/data3.xml"/><Relationship Id="rId21" Type="http://schemas.openxmlformats.org/officeDocument/2006/relationships/diagramLayout" Target="../diagrams/layout6.xml"/><Relationship Id="rId7" Type="http://schemas.microsoft.com/office/2007/relationships/diagramDrawing" Target="../diagrams/drawing3.xml"/><Relationship Id="rId12" Type="http://schemas.openxmlformats.org/officeDocument/2006/relationships/diagramColors" Target="../diagrams/colors4.xml"/><Relationship Id="rId17" Type="http://schemas.openxmlformats.org/officeDocument/2006/relationships/diagramQuickStyle" Target="../diagrams/quickStyle5.xml"/><Relationship Id="rId2" Type="http://schemas.openxmlformats.org/officeDocument/2006/relationships/image" Target="../media/image14.png"/><Relationship Id="rId16" Type="http://schemas.openxmlformats.org/officeDocument/2006/relationships/diagramLayout" Target="../diagrams/layout5.xml"/><Relationship Id="rId20" Type="http://schemas.openxmlformats.org/officeDocument/2006/relationships/diagramData" Target="../diagrams/data6.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QuickStyle" Target="../diagrams/quickStyle4.xml"/><Relationship Id="rId24" Type="http://schemas.microsoft.com/office/2007/relationships/diagramDrawing" Target="../diagrams/drawing6.xml"/><Relationship Id="rId5" Type="http://schemas.openxmlformats.org/officeDocument/2006/relationships/diagramQuickStyle" Target="../diagrams/quickStyle3.xml"/><Relationship Id="rId15" Type="http://schemas.openxmlformats.org/officeDocument/2006/relationships/diagramData" Target="../diagrams/data5.xml"/><Relationship Id="rId23" Type="http://schemas.openxmlformats.org/officeDocument/2006/relationships/diagramColors" Target="../diagrams/colors6.xml"/><Relationship Id="rId10" Type="http://schemas.openxmlformats.org/officeDocument/2006/relationships/diagramLayout" Target="../diagrams/layout4.xml"/><Relationship Id="rId19" Type="http://schemas.microsoft.com/office/2007/relationships/diagramDrawing" Target="../diagrams/drawing5.xml"/><Relationship Id="rId4" Type="http://schemas.openxmlformats.org/officeDocument/2006/relationships/diagramLayout" Target="../diagrams/layout3.xml"/><Relationship Id="rId9" Type="http://schemas.openxmlformats.org/officeDocument/2006/relationships/diagramData" Target="../diagrams/data4.xml"/><Relationship Id="rId14" Type="http://schemas.openxmlformats.org/officeDocument/2006/relationships/image" Target="../media/image18.png"/><Relationship Id="rId22" Type="http://schemas.openxmlformats.org/officeDocument/2006/relationships/diagramQuickStyle" Target="../diagrams/quickStyle6.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customXml" Target="../ink/ink12.xml"/><Relationship Id="rId18" Type="http://schemas.openxmlformats.org/officeDocument/2006/relationships/image" Target="../media/image27.png"/><Relationship Id="rId3" Type="http://schemas.openxmlformats.org/officeDocument/2006/relationships/diagramLayout" Target="../diagrams/layout7.xml"/><Relationship Id="rId21" Type="http://schemas.openxmlformats.org/officeDocument/2006/relationships/customXml" Target="../ink/ink16.xml"/><Relationship Id="rId7" Type="http://schemas.openxmlformats.org/officeDocument/2006/relationships/customXml" Target="../ink/ink9.xml"/><Relationship Id="rId12" Type="http://schemas.openxmlformats.org/officeDocument/2006/relationships/image" Target="../media/image3.png"/><Relationship Id="rId17" Type="http://schemas.openxmlformats.org/officeDocument/2006/relationships/customXml" Target="../ink/ink14.xml"/><Relationship Id="rId2" Type="http://schemas.openxmlformats.org/officeDocument/2006/relationships/diagramData" Target="../diagrams/data7.xml"/><Relationship Id="rId16" Type="http://schemas.openxmlformats.org/officeDocument/2006/relationships/image" Target="../media/image26.png"/><Relationship Id="rId20" Type="http://schemas.openxmlformats.org/officeDocument/2006/relationships/image" Target="../media/image28.png"/><Relationship Id="rId1" Type="http://schemas.openxmlformats.org/officeDocument/2006/relationships/slideLayout" Target="../slideLayouts/slideLayout7.xml"/><Relationship Id="rId6" Type="http://schemas.microsoft.com/office/2007/relationships/diagramDrawing" Target="../diagrams/drawing7.xml"/><Relationship Id="rId11" Type="http://schemas.openxmlformats.org/officeDocument/2006/relationships/customXml" Target="../ink/ink11.xml"/><Relationship Id="rId5" Type="http://schemas.openxmlformats.org/officeDocument/2006/relationships/diagramColors" Target="../diagrams/colors7.xml"/><Relationship Id="rId15" Type="http://schemas.openxmlformats.org/officeDocument/2006/relationships/customXml" Target="../ink/ink13.xml"/><Relationship Id="rId10" Type="http://schemas.openxmlformats.org/officeDocument/2006/relationships/image" Target="../media/image24.png"/><Relationship Id="rId19" Type="http://schemas.openxmlformats.org/officeDocument/2006/relationships/customXml" Target="../ink/ink15.xml"/><Relationship Id="rId4" Type="http://schemas.openxmlformats.org/officeDocument/2006/relationships/diagramQuickStyle" Target="../diagrams/quickStyle7.xml"/><Relationship Id="rId9" Type="http://schemas.openxmlformats.org/officeDocument/2006/relationships/customXml" Target="../ink/ink10.xml"/><Relationship Id="rId14" Type="http://schemas.openxmlformats.org/officeDocument/2006/relationships/image" Target="../media/image25.png"/><Relationship Id="rId22"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www.eoi.es/blogs/alfredo-fernandez-lorenzo/2016/09/26/conceptos-y-utilidades-del-coaching-ejecutivo/" TargetMode="External"/><Relationship Id="rId7" Type="http://schemas.openxmlformats.org/officeDocument/2006/relationships/customXml" Target="../ink/ink18.xml"/><Relationship Id="rId2" Type="http://schemas.openxmlformats.org/officeDocument/2006/relationships/image" Target="../media/image30.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customXml" Target="../ink/ink17.xml"/><Relationship Id="rId10" Type="http://schemas.openxmlformats.org/officeDocument/2006/relationships/image" Target="../media/image3.png"/><Relationship Id="rId4" Type="http://schemas.openxmlformats.org/officeDocument/2006/relationships/hyperlink" Target="https://creativecommons.org/licenses/by-nc-sa/3.0/" TargetMode="External"/><Relationship Id="rId9" Type="http://schemas.openxmlformats.org/officeDocument/2006/relationships/customXml" Target="../ink/ink19.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customXml" Target="../ink/ink20.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A45C7C2-916F-A685-032F-60A3583B99FB}"/>
              </a:ext>
            </a:extLst>
          </p:cNvPr>
          <p:cNvSpPr/>
          <p:nvPr/>
        </p:nvSpPr>
        <p:spPr>
          <a:xfrm>
            <a:off x="702366" y="619962"/>
            <a:ext cx="9434287" cy="1753069"/>
          </a:xfrm>
          <a:custGeom>
            <a:avLst/>
            <a:gdLst>
              <a:gd name="connsiteX0" fmla="*/ 0 w 9013371"/>
              <a:gd name="connsiteY0" fmla="*/ 266100 h 1596571"/>
              <a:gd name="connsiteX1" fmla="*/ 266100 w 9013371"/>
              <a:gd name="connsiteY1" fmla="*/ 0 h 1596571"/>
              <a:gd name="connsiteX2" fmla="*/ 8747271 w 9013371"/>
              <a:gd name="connsiteY2" fmla="*/ 0 h 1596571"/>
              <a:gd name="connsiteX3" fmla="*/ 9013371 w 9013371"/>
              <a:gd name="connsiteY3" fmla="*/ 266100 h 1596571"/>
              <a:gd name="connsiteX4" fmla="*/ 9013371 w 9013371"/>
              <a:gd name="connsiteY4" fmla="*/ 1330471 h 1596571"/>
              <a:gd name="connsiteX5" fmla="*/ 8747271 w 9013371"/>
              <a:gd name="connsiteY5" fmla="*/ 1596571 h 1596571"/>
              <a:gd name="connsiteX6" fmla="*/ 266100 w 9013371"/>
              <a:gd name="connsiteY6" fmla="*/ 1596571 h 1596571"/>
              <a:gd name="connsiteX7" fmla="*/ 0 w 9013371"/>
              <a:gd name="connsiteY7" fmla="*/ 1330471 h 1596571"/>
              <a:gd name="connsiteX8" fmla="*/ 0 w 9013371"/>
              <a:gd name="connsiteY8" fmla="*/ 266100 h 1596571"/>
              <a:gd name="connsiteX0" fmla="*/ 188686 w 9202057"/>
              <a:gd name="connsiteY0" fmla="*/ 266100 h 1753069"/>
              <a:gd name="connsiteX1" fmla="*/ 454786 w 9202057"/>
              <a:gd name="connsiteY1" fmla="*/ 0 h 1753069"/>
              <a:gd name="connsiteX2" fmla="*/ 8935957 w 9202057"/>
              <a:gd name="connsiteY2" fmla="*/ 0 h 1753069"/>
              <a:gd name="connsiteX3" fmla="*/ 9202057 w 9202057"/>
              <a:gd name="connsiteY3" fmla="*/ 266100 h 1753069"/>
              <a:gd name="connsiteX4" fmla="*/ 9202057 w 9202057"/>
              <a:gd name="connsiteY4" fmla="*/ 1330471 h 1753069"/>
              <a:gd name="connsiteX5" fmla="*/ 8935957 w 9202057"/>
              <a:gd name="connsiteY5" fmla="*/ 1596571 h 1753069"/>
              <a:gd name="connsiteX6" fmla="*/ 454786 w 9202057"/>
              <a:gd name="connsiteY6" fmla="*/ 1596571 h 1753069"/>
              <a:gd name="connsiteX7" fmla="*/ 0 w 9202057"/>
              <a:gd name="connsiteY7" fmla="*/ 1707843 h 1753069"/>
              <a:gd name="connsiteX8" fmla="*/ 188686 w 9202057"/>
              <a:gd name="connsiteY8" fmla="*/ 266100 h 1753069"/>
              <a:gd name="connsiteX0" fmla="*/ 188686 w 9434286"/>
              <a:gd name="connsiteY0" fmla="*/ 266100 h 1753069"/>
              <a:gd name="connsiteX1" fmla="*/ 454786 w 9434286"/>
              <a:gd name="connsiteY1" fmla="*/ 0 h 1753069"/>
              <a:gd name="connsiteX2" fmla="*/ 8935957 w 9434286"/>
              <a:gd name="connsiteY2" fmla="*/ 0 h 1753069"/>
              <a:gd name="connsiteX3" fmla="*/ 9202057 w 9434286"/>
              <a:gd name="connsiteY3" fmla="*/ 266100 h 1753069"/>
              <a:gd name="connsiteX4" fmla="*/ 9434286 w 9434286"/>
              <a:gd name="connsiteY4" fmla="*/ 1606242 h 1753069"/>
              <a:gd name="connsiteX5" fmla="*/ 8935957 w 9434286"/>
              <a:gd name="connsiteY5" fmla="*/ 1596571 h 1753069"/>
              <a:gd name="connsiteX6" fmla="*/ 454786 w 9434286"/>
              <a:gd name="connsiteY6" fmla="*/ 1596571 h 1753069"/>
              <a:gd name="connsiteX7" fmla="*/ 0 w 9434286"/>
              <a:gd name="connsiteY7" fmla="*/ 1707843 h 1753069"/>
              <a:gd name="connsiteX8" fmla="*/ 188686 w 9434286"/>
              <a:gd name="connsiteY8" fmla="*/ 266100 h 175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286" h="1753069">
                <a:moveTo>
                  <a:pt x="188686" y="266100"/>
                </a:moveTo>
                <a:cubicBezTo>
                  <a:pt x="188686" y="119137"/>
                  <a:pt x="307823" y="0"/>
                  <a:pt x="454786" y="0"/>
                </a:cubicBezTo>
                <a:lnTo>
                  <a:pt x="8935957" y="0"/>
                </a:lnTo>
                <a:cubicBezTo>
                  <a:pt x="9082920" y="0"/>
                  <a:pt x="9202057" y="119137"/>
                  <a:pt x="9202057" y="266100"/>
                </a:cubicBezTo>
                <a:lnTo>
                  <a:pt x="9434286" y="1606242"/>
                </a:lnTo>
                <a:cubicBezTo>
                  <a:pt x="9434286" y="1753205"/>
                  <a:pt x="9082920" y="1596571"/>
                  <a:pt x="8935957" y="1596571"/>
                </a:cubicBezTo>
                <a:lnTo>
                  <a:pt x="454786" y="1596571"/>
                </a:lnTo>
                <a:cubicBezTo>
                  <a:pt x="307823" y="1596571"/>
                  <a:pt x="0" y="1854806"/>
                  <a:pt x="0" y="1707843"/>
                </a:cubicBezTo>
                <a:cubicBezTo>
                  <a:pt x="0" y="1353053"/>
                  <a:pt x="188686" y="620890"/>
                  <a:pt x="188686" y="266100"/>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effectLst>
                  <a:outerShdw blurRad="38100" dist="38100" dir="2700000" algn="tl">
                    <a:srgbClr val="000000">
                      <a:alpha val="43137"/>
                    </a:srgbClr>
                  </a:outerShdw>
                </a:effectLst>
              </a:rPr>
              <a:t>INSURANCE ANALYSIS PROJECT</a:t>
            </a:r>
            <a:endParaRPr lang="en-AS" sz="4000" b="1"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0F9E9941-4885-E217-24E7-49E5F9865346}"/>
              </a:ext>
            </a:extLst>
          </p:cNvPr>
          <p:cNvSpPr txBox="1"/>
          <p:nvPr/>
        </p:nvSpPr>
        <p:spPr>
          <a:xfrm>
            <a:off x="6602207" y="2317885"/>
            <a:ext cx="5936343" cy="3816429"/>
          </a:xfrm>
          <a:prstGeom prst="rect">
            <a:avLst/>
          </a:prstGeom>
          <a:noFill/>
        </p:spPr>
        <p:txBody>
          <a:bodyPr wrap="square" rtlCol="0">
            <a:spAutoFit/>
          </a:bodyPr>
          <a:lstStyle/>
          <a:p>
            <a:r>
              <a:rPr lang="en-US" sz="3200" b="1" dirty="0">
                <a:solidFill>
                  <a:schemeClr val="bg1"/>
                </a:solidFill>
              </a:rPr>
              <a:t>Project Members—</a:t>
            </a:r>
          </a:p>
          <a:p>
            <a:pPr algn="l"/>
            <a:r>
              <a:rPr lang="en-US" sz="3200" b="1" dirty="0">
                <a:solidFill>
                  <a:srgbClr val="FF0000"/>
                </a:solidFill>
                <a:latin typeface="Times New Roman" panose="02020603050405020304" pitchFamily="18" charset="0"/>
                <a:cs typeface="Times New Roman" panose="02020603050405020304" pitchFamily="18" charset="0"/>
              </a:rPr>
              <a:t>Adarsh Srivastava</a:t>
            </a:r>
          </a:p>
          <a:p>
            <a:pPr algn="l"/>
            <a:r>
              <a:rPr lang="en-US" sz="3200" b="1" dirty="0">
                <a:solidFill>
                  <a:srgbClr val="FF0000"/>
                </a:solidFill>
                <a:latin typeface="Times New Roman" panose="02020603050405020304" pitchFamily="18" charset="0"/>
                <a:cs typeface="Times New Roman" panose="02020603050405020304" pitchFamily="18" charset="0"/>
              </a:rPr>
              <a:t>Chetana Gawande</a:t>
            </a:r>
          </a:p>
          <a:p>
            <a:pPr algn="l"/>
            <a:r>
              <a:rPr lang="en-US" sz="3200" b="1" dirty="0">
                <a:solidFill>
                  <a:srgbClr val="FF0000"/>
                </a:solidFill>
                <a:latin typeface="Times New Roman" panose="02020603050405020304" pitchFamily="18" charset="0"/>
                <a:cs typeface="Times New Roman" panose="02020603050405020304" pitchFamily="18" charset="0"/>
              </a:rPr>
              <a:t>Darshan </a:t>
            </a:r>
            <a:r>
              <a:rPr lang="en-US" sz="3200" b="1" dirty="0" err="1">
                <a:solidFill>
                  <a:srgbClr val="FF0000"/>
                </a:solidFill>
                <a:latin typeface="Times New Roman" panose="02020603050405020304" pitchFamily="18" charset="0"/>
                <a:cs typeface="Times New Roman" panose="02020603050405020304" pitchFamily="18" charset="0"/>
              </a:rPr>
              <a:t>Nikam</a:t>
            </a:r>
            <a:endParaRPr lang="en-US" sz="3200" b="1" dirty="0">
              <a:solidFill>
                <a:srgbClr val="FF0000"/>
              </a:solidFill>
              <a:latin typeface="Times New Roman" panose="02020603050405020304" pitchFamily="18" charset="0"/>
              <a:cs typeface="Times New Roman" panose="02020603050405020304" pitchFamily="18" charset="0"/>
            </a:endParaRPr>
          </a:p>
          <a:p>
            <a:pPr algn="l"/>
            <a:r>
              <a:rPr lang="en-US" sz="3200" b="1" dirty="0">
                <a:solidFill>
                  <a:srgbClr val="FF0000"/>
                </a:solidFill>
                <a:latin typeface="Times New Roman" panose="02020603050405020304" pitchFamily="18" charset="0"/>
                <a:cs typeface="Times New Roman" panose="02020603050405020304" pitchFamily="18" charset="0"/>
              </a:rPr>
              <a:t>Chevarthi Mounika</a:t>
            </a:r>
          </a:p>
          <a:p>
            <a:pPr algn="l"/>
            <a:r>
              <a:rPr lang="en-US" sz="3200" b="1" dirty="0">
                <a:solidFill>
                  <a:srgbClr val="FF0000"/>
                </a:solidFill>
                <a:latin typeface="Times New Roman" panose="02020603050405020304" pitchFamily="18" charset="0"/>
                <a:cs typeface="Times New Roman" panose="02020603050405020304" pitchFamily="18" charset="0"/>
              </a:rPr>
              <a:t>Shobha</a:t>
            </a:r>
          </a:p>
          <a:p>
            <a:pPr algn="l"/>
            <a:r>
              <a:rPr lang="en-US" sz="3200" b="1" dirty="0">
                <a:solidFill>
                  <a:srgbClr val="FF0000"/>
                </a:solidFill>
              </a:rPr>
              <a:t>Samba Siva</a:t>
            </a:r>
          </a:p>
          <a:p>
            <a:endParaRPr lang="en-AS" dirty="0"/>
          </a:p>
        </p:txBody>
      </p:sp>
      <p:sp>
        <p:nvSpPr>
          <p:cNvPr id="7" name="TextBox 6">
            <a:extLst>
              <a:ext uri="{FF2B5EF4-FFF2-40B4-BE49-F238E27FC236}">
                <a16:creationId xmlns:a16="http://schemas.microsoft.com/office/drawing/2014/main" id="{D63F086B-F675-3A43-CD53-0E1EBBB2CDB0}"/>
              </a:ext>
            </a:extLst>
          </p:cNvPr>
          <p:cNvSpPr txBox="1"/>
          <p:nvPr/>
        </p:nvSpPr>
        <p:spPr>
          <a:xfrm>
            <a:off x="2385862" y="2987102"/>
            <a:ext cx="4223657" cy="1384995"/>
          </a:xfrm>
          <a:prstGeom prst="rect">
            <a:avLst/>
          </a:prstGeom>
          <a:noFill/>
        </p:spPr>
        <p:txBody>
          <a:bodyPr wrap="square" rtlCol="0">
            <a:spAutoFit/>
          </a:bodyPr>
          <a:lstStyle/>
          <a:p>
            <a:r>
              <a:rPr lang="en-US" sz="2800" b="1" dirty="0">
                <a:solidFill>
                  <a:schemeClr val="bg1"/>
                </a:solidFill>
              </a:rPr>
              <a:t>PROJECT MENTORS</a:t>
            </a:r>
          </a:p>
          <a:p>
            <a:r>
              <a:rPr lang="en-US" sz="2800" b="1" dirty="0" err="1">
                <a:solidFill>
                  <a:srgbClr val="FF0000"/>
                </a:solidFill>
              </a:rPr>
              <a:t>Abirami</a:t>
            </a:r>
            <a:endParaRPr lang="en-US" sz="2800" b="1" dirty="0">
              <a:solidFill>
                <a:srgbClr val="FF0000"/>
              </a:solidFill>
            </a:endParaRPr>
          </a:p>
          <a:p>
            <a:r>
              <a:rPr lang="en-US" sz="2800" b="1" dirty="0">
                <a:solidFill>
                  <a:srgbClr val="FF0000"/>
                </a:solidFill>
              </a:rPr>
              <a:t>Satish</a:t>
            </a:r>
            <a:endParaRPr lang="en-AS" sz="2800" b="1" dirty="0">
              <a:solidFill>
                <a:srgbClr val="FF0000"/>
              </a:solidFill>
            </a:endParaRPr>
          </a:p>
        </p:txBody>
      </p:sp>
      <p:pic>
        <p:nvPicPr>
          <p:cNvPr id="8" name="Picture 7">
            <a:extLst>
              <a:ext uri="{FF2B5EF4-FFF2-40B4-BE49-F238E27FC236}">
                <a16:creationId xmlns:a16="http://schemas.microsoft.com/office/drawing/2014/main" id="{75A1C217-20E0-1322-5709-D268DD059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5634" y="0"/>
            <a:ext cx="1790249" cy="940904"/>
          </a:xfrm>
          <a:prstGeom prst="rect">
            <a:avLst/>
          </a:prstGeom>
        </p:spPr>
      </p:pic>
    </p:spTree>
    <p:extLst>
      <p:ext uri="{BB962C8B-B14F-4D97-AF65-F5344CB8AC3E}">
        <p14:creationId xmlns:p14="http://schemas.microsoft.com/office/powerpoint/2010/main" val="355129992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4FDC07-6380-E8C7-F1F2-A29141674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40" y="1046923"/>
            <a:ext cx="11688417" cy="5565912"/>
          </a:xfrm>
          <a:prstGeom prst="rect">
            <a:avLst/>
          </a:prstGeom>
        </p:spPr>
      </p:pic>
      <p:sp>
        <p:nvSpPr>
          <p:cNvPr id="4" name="Arrow: Pentagon 3">
            <a:extLst>
              <a:ext uri="{FF2B5EF4-FFF2-40B4-BE49-F238E27FC236}">
                <a16:creationId xmlns:a16="http://schemas.microsoft.com/office/drawing/2014/main" id="{718670BE-B7F7-0AB5-C645-37FF630D53D2}"/>
              </a:ext>
            </a:extLst>
          </p:cNvPr>
          <p:cNvSpPr/>
          <p:nvPr/>
        </p:nvSpPr>
        <p:spPr>
          <a:xfrm>
            <a:off x="256763" y="198783"/>
            <a:ext cx="9271550" cy="733839"/>
          </a:xfrm>
          <a:prstGeom prst="homePlat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3600" b="1" dirty="0">
                <a:ln/>
                <a:solidFill>
                  <a:schemeClr val="accent3"/>
                </a:solidFill>
              </a:rPr>
              <a:t>TABLEAU DASHBOARD</a:t>
            </a:r>
            <a:endParaRPr lang="en-AS" sz="3600" b="1" dirty="0">
              <a:ln/>
              <a:solidFill>
                <a:schemeClr val="accent3"/>
              </a:solidFill>
            </a:endParaRPr>
          </a:p>
        </p:txBody>
      </p:sp>
      <p:pic>
        <p:nvPicPr>
          <p:cNvPr id="7" name="Picture 6">
            <a:extLst>
              <a:ext uri="{FF2B5EF4-FFF2-40B4-BE49-F238E27FC236}">
                <a16:creationId xmlns:a16="http://schemas.microsoft.com/office/drawing/2014/main" id="{671F7B01-FDF9-CAE5-BA61-DE4C4F4883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6319" y="-92766"/>
            <a:ext cx="1397830" cy="1007165"/>
          </a:xfrm>
          <a:prstGeom prst="rect">
            <a:avLst/>
          </a:prstGeom>
        </p:spPr>
      </p:pic>
    </p:spTree>
    <p:extLst>
      <p:ext uri="{BB962C8B-B14F-4D97-AF65-F5344CB8AC3E}">
        <p14:creationId xmlns:p14="http://schemas.microsoft.com/office/powerpoint/2010/main" val="62434155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D5CDB690-52F4-1906-58D2-FFD106EEDF6C}"/>
              </a:ext>
            </a:extLst>
          </p:cNvPr>
          <p:cNvSpPr/>
          <p:nvPr/>
        </p:nvSpPr>
        <p:spPr>
          <a:xfrm>
            <a:off x="547758" y="-1"/>
            <a:ext cx="9007059" cy="839305"/>
          </a:xfrm>
          <a:prstGeom prst="homePlat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3600" b="1" dirty="0">
                <a:ln/>
                <a:solidFill>
                  <a:schemeClr val="accent3"/>
                </a:solidFill>
              </a:rPr>
              <a:t>MYSQL queries</a:t>
            </a:r>
            <a:endParaRPr lang="en-AS" sz="3600" b="1" dirty="0">
              <a:ln/>
              <a:solidFill>
                <a:schemeClr val="accent3"/>
              </a:solidFill>
            </a:endParaRPr>
          </a:p>
        </p:txBody>
      </p:sp>
      <p:pic>
        <p:nvPicPr>
          <p:cNvPr id="4" name="Picture 3">
            <a:extLst>
              <a:ext uri="{FF2B5EF4-FFF2-40B4-BE49-F238E27FC236}">
                <a16:creationId xmlns:a16="http://schemas.microsoft.com/office/drawing/2014/main" id="{F03492F1-F761-44CC-55C5-D6D5C3671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4187" y="3221811"/>
            <a:ext cx="2795640" cy="2317598"/>
          </a:xfrm>
          <a:prstGeom prst="rect">
            <a:avLst/>
          </a:prstGeom>
        </p:spPr>
      </p:pic>
      <p:pic>
        <p:nvPicPr>
          <p:cNvPr id="6" name="Picture 5">
            <a:extLst>
              <a:ext uri="{FF2B5EF4-FFF2-40B4-BE49-F238E27FC236}">
                <a16:creationId xmlns:a16="http://schemas.microsoft.com/office/drawing/2014/main" id="{000B627A-CC84-953E-14F8-F9C40716A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895" y="3193774"/>
            <a:ext cx="2835965" cy="2375770"/>
          </a:xfrm>
          <a:prstGeom prst="rect">
            <a:avLst/>
          </a:prstGeom>
        </p:spPr>
      </p:pic>
      <p:pic>
        <p:nvPicPr>
          <p:cNvPr id="8" name="Picture 7">
            <a:extLst>
              <a:ext uri="{FF2B5EF4-FFF2-40B4-BE49-F238E27FC236}">
                <a16:creationId xmlns:a16="http://schemas.microsoft.com/office/drawing/2014/main" id="{2A030098-8500-F9B4-3352-D3780D47D4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644" y="887895"/>
            <a:ext cx="2729947" cy="2266123"/>
          </a:xfrm>
          <a:prstGeom prst="rect">
            <a:avLst/>
          </a:prstGeom>
        </p:spPr>
      </p:pic>
      <p:pic>
        <p:nvPicPr>
          <p:cNvPr id="10" name="Picture 9">
            <a:extLst>
              <a:ext uri="{FF2B5EF4-FFF2-40B4-BE49-F238E27FC236}">
                <a16:creationId xmlns:a16="http://schemas.microsoft.com/office/drawing/2014/main" id="{2C693EAE-8584-3F27-F810-0EB5466B02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4104" y="927652"/>
            <a:ext cx="2888974" cy="2252870"/>
          </a:xfrm>
          <a:prstGeom prst="rect">
            <a:avLst/>
          </a:prstGeom>
        </p:spPr>
      </p:pic>
      <p:pic>
        <p:nvPicPr>
          <p:cNvPr id="12" name="Picture 11">
            <a:extLst>
              <a:ext uri="{FF2B5EF4-FFF2-40B4-BE49-F238E27FC236}">
                <a16:creationId xmlns:a16="http://schemas.microsoft.com/office/drawing/2014/main" id="{E2E25348-D395-88C3-77B1-AE4172033C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8701" y="1"/>
            <a:ext cx="1824673" cy="1099930"/>
          </a:xfrm>
          <a:prstGeom prst="rect">
            <a:avLst/>
          </a:prstGeom>
        </p:spPr>
      </p:pic>
      <p:pic>
        <p:nvPicPr>
          <p:cNvPr id="18" name="Picture 17">
            <a:extLst>
              <a:ext uri="{FF2B5EF4-FFF2-40B4-BE49-F238E27FC236}">
                <a16:creationId xmlns:a16="http://schemas.microsoft.com/office/drawing/2014/main" id="{07738706-F1F4-8CA8-CBC0-A44E1CD426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6087" y="940904"/>
            <a:ext cx="2796209" cy="2199861"/>
          </a:xfrm>
          <a:prstGeom prst="rect">
            <a:avLst/>
          </a:prstGeom>
        </p:spPr>
      </p:pic>
      <p:pic>
        <p:nvPicPr>
          <p:cNvPr id="20" name="Picture 19">
            <a:extLst>
              <a:ext uri="{FF2B5EF4-FFF2-40B4-BE49-F238E27FC236}">
                <a16:creationId xmlns:a16="http://schemas.microsoft.com/office/drawing/2014/main" id="{FCBA1E1B-8CC2-2935-6135-7A9A2FE714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39339" y="3193774"/>
            <a:ext cx="2822713" cy="2305878"/>
          </a:xfrm>
          <a:prstGeom prst="rect">
            <a:avLst/>
          </a:prstGeom>
        </p:spPr>
      </p:pic>
    </p:spTree>
    <p:extLst>
      <p:ext uri="{BB962C8B-B14F-4D97-AF65-F5344CB8AC3E}">
        <p14:creationId xmlns:p14="http://schemas.microsoft.com/office/powerpoint/2010/main" val="106101257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AC563EC0-89A3-BB42-CF41-A6C7315C7848}"/>
              </a:ext>
            </a:extLst>
          </p:cNvPr>
          <p:cNvSpPr/>
          <p:nvPr/>
        </p:nvSpPr>
        <p:spPr>
          <a:xfrm>
            <a:off x="547758" y="-1"/>
            <a:ext cx="9007059" cy="839305"/>
          </a:xfrm>
          <a:prstGeom prst="homePlat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3600" b="1" dirty="0">
                <a:ln/>
                <a:solidFill>
                  <a:schemeClr val="accent3"/>
                </a:solidFill>
              </a:rPr>
              <a:t>CONCLUSION</a:t>
            </a:r>
            <a:endParaRPr lang="en-AS" sz="3600" b="1" dirty="0">
              <a:ln/>
              <a:solidFill>
                <a:schemeClr val="accent3"/>
              </a:solidFill>
            </a:endParaRPr>
          </a:p>
        </p:txBody>
      </p:sp>
      <p:sp>
        <p:nvSpPr>
          <p:cNvPr id="15" name="TextBox 14">
            <a:extLst>
              <a:ext uri="{FF2B5EF4-FFF2-40B4-BE49-F238E27FC236}">
                <a16:creationId xmlns:a16="http://schemas.microsoft.com/office/drawing/2014/main" id="{803ACE6A-9F7C-F6E8-7C51-0F2425322926}"/>
              </a:ext>
            </a:extLst>
          </p:cNvPr>
          <p:cNvSpPr txBox="1"/>
          <p:nvPr/>
        </p:nvSpPr>
        <p:spPr>
          <a:xfrm>
            <a:off x="397565" y="1351148"/>
            <a:ext cx="8527772" cy="2585323"/>
          </a:xfrm>
          <a:prstGeom prst="rect">
            <a:avLst/>
          </a:prstGeom>
          <a:noFill/>
        </p:spPr>
        <p:txBody>
          <a:bodyPr wrap="square">
            <a:spAutoFit/>
          </a:bodyPr>
          <a:lstStyle/>
          <a:p>
            <a:r>
              <a:rPr lang="en-US" sz="1800" dirty="0">
                <a:solidFill>
                  <a:schemeClr val="accent1">
                    <a:lumMod val="50000"/>
                  </a:schemeClr>
                </a:solidFill>
                <a:latin typeface="Times New Roman" panose="02020603050405020304" pitchFamily="18" charset="0"/>
                <a:cs typeface="Times New Roman" panose="02020603050405020304" pitchFamily="18" charset="0"/>
              </a:rPr>
              <a:t>This </a:t>
            </a:r>
            <a:r>
              <a:rPr lang="en-US" sz="1800" b="1" dirty="0">
                <a:solidFill>
                  <a:schemeClr val="accent1">
                    <a:lumMod val="50000"/>
                  </a:schemeClr>
                </a:solidFill>
                <a:latin typeface="Times New Roman" panose="02020603050405020304" pitchFamily="18" charset="0"/>
                <a:cs typeface="Times New Roman" panose="02020603050405020304" pitchFamily="18" charset="0"/>
              </a:rPr>
              <a:t>Weekly Branch Dashboard</a:t>
            </a:r>
            <a:r>
              <a:rPr lang="en-US" sz="1800" dirty="0">
                <a:solidFill>
                  <a:schemeClr val="accent1">
                    <a:lumMod val="50000"/>
                  </a:schemeClr>
                </a:solidFill>
                <a:latin typeface="Times New Roman" panose="02020603050405020304" pitchFamily="18" charset="0"/>
                <a:cs typeface="Times New Roman" panose="02020603050405020304" pitchFamily="18" charset="0"/>
              </a:rPr>
              <a:t> provides insights into </a:t>
            </a:r>
            <a:r>
              <a:rPr lang="en-US" sz="1800" b="1" dirty="0">
                <a:solidFill>
                  <a:schemeClr val="accent1">
                    <a:lumMod val="50000"/>
                  </a:schemeClr>
                </a:solidFill>
                <a:latin typeface="Times New Roman" panose="02020603050405020304" pitchFamily="18" charset="0"/>
                <a:cs typeface="Times New Roman" panose="02020603050405020304" pitchFamily="18" charset="0"/>
              </a:rPr>
              <a:t>insurance sales performance</a:t>
            </a:r>
            <a:r>
              <a:rPr lang="en-US" sz="1800" dirty="0">
                <a:solidFill>
                  <a:schemeClr val="accent1">
                    <a:lumMod val="50000"/>
                  </a:schemeClr>
                </a:solidFill>
                <a:latin typeface="Times New Roman" panose="02020603050405020304" pitchFamily="18" charset="0"/>
                <a:cs typeface="Times New Roman" panose="02020603050405020304" pitchFamily="18" charset="0"/>
              </a:rPr>
              <a:t>, tracking </a:t>
            </a:r>
            <a:r>
              <a:rPr lang="en-US" sz="1800" b="1" dirty="0">
                <a:solidFill>
                  <a:schemeClr val="accent1">
                    <a:lumMod val="50000"/>
                  </a:schemeClr>
                </a:solidFill>
                <a:latin typeface="Times New Roman" panose="02020603050405020304" pitchFamily="18" charset="0"/>
                <a:cs typeface="Times New Roman" panose="02020603050405020304" pitchFamily="18" charset="0"/>
              </a:rPr>
              <a:t>Cross-Sell, New Business, and Renewals</a:t>
            </a:r>
            <a:r>
              <a:rPr lang="en-US" sz="1800" dirty="0">
                <a:solidFill>
                  <a:schemeClr val="accent1">
                    <a:lumMod val="50000"/>
                  </a:schemeClr>
                </a:solidFill>
                <a:latin typeface="Times New Roman" panose="02020603050405020304" pitchFamily="18" charset="0"/>
                <a:cs typeface="Times New Roman" panose="02020603050405020304" pitchFamily="18" charset="0"/>
              </a:rPr>
              <a:t>. </a:t>
            </a:r>
            <a:r>
              <a:rPr lang="en-US" sz="1800" b="1" dirty="0">
                <a:solidFill>
                  <a:schemeClr val="accent1">
                    <a:lumMod val="50000"/>
                  </a:schemeClr>
                </a:solidFill>
                <a:latin typeface="Times New Roman" panose="02020603050405020304" pitchFamily="18" charset="0"/>
                <a:cs typeface="Times New Roman" panose="02020603050405020304" pitchFamily="18" charset="0"/>
              </a:rPr>
              <a:t>Renewals exceed targets (150.23%)</a:t>
            </a:r>
            <a:r>
              <a:rPr lang="en-US" sz="1800" dirty="0">
                <a:solidFill>
                  <a:schemeClr val="accent1">
                    <a:lumMod val="50000"/>
                  </a:schemeClr>
                </a:solidFill>
                <a:latin typeface="Times New Roman" panose="02020603050405020304" pitchFamily="18" charset="0"/>
                <a:cs typeface="Times New Roman" panose="02020603050405020304" pitchFamily="18" charset="0"/>
              </a:rPr>
              <a:t>, showing </a:t>
            </a:r>
            <a:r>
              <a:rPr lang="en-US" dirty="0">
                <a:solidFill>
                  <a:schemeClr val="accent1">
                    <a:lumMod val="50000"/>
                  </a:schemeClr>
                </a:solidFill>
                <a:latin typeface="Times New Roman" panose="02020603050405020304" pitchFamily="18" charset="0"/>
                <a:cs typeface="Times New Roman" panose="02020603050405020304" pitchFamily="18" charset="0"/>
              </a:rPr>
              <a:t>strong</a:t>
            </a:r>
            <a:r>
              <a:rPr lang="en-US" sz="1800" dirty="0">
                <a:solidFill>
                  <a:schemeClr val="accent1">
                    <a:lumMod val="50000"/>
                  </a:schemeClr>
                </a:solidFill>
                <a:latin typeface="Times New Roman" panose="02020603050405020304" pitchFamily="18" charset="0"/>
                <a:cs typeface="Times New Roman" panose="02020603050405020304" pitchFamily="18" charset="0"/>
              </a:rPr>
              <a:t> customer retention, while </a:t>
            </a:r>
            <a:r>
              <a:rPr lang="en-US" sz="1800" b="1" dirty="0">
                <a:solidFill>
                  <a:schemeClr val="accent1">
                    <a:lumMod val="50000"/>
                  </a:schemeClr>
                </a:solidFill>
                <a:latin typeface="Times New Roman" panose="02020603050405020304" pitchFamily="18" charset="0"/>
                <a:cs typeface="Times New Roman" panose="02020603050405020304" pitchFamily="18" charset="0"/>
              </a:rPr>
              <a:t>Cross-Sell (64.94%) and New Business (17.95%)</a:t>
            </a:r>
            <a:r>
              <a:rPr lang="en-US" sz="1800" dirty="0">
                <a:solidFill>
                  <a:schemeClr val="accent1">
                    <a:lumMod val="50000"/>
                  </a:schemeClr>
                </a:solidFill>
                <a:latin typeface="Times New Roman" panose="02020603050405020304" pitchFamily="18" charset="0"/>
                <a:cs typeface="Times New Roman" panose="02020603050405020304" pitchFamily="18" charset="0"/>
              </a:rPr>
              <a:t> need improvement. </a:t>
            </a:r>
            <a:r>
              <a:rPr lang="en-US" sz="1800" b="1" dirty="0">
                <a:solidFill>
                  <a:schemeClr val="accent1">
                    <a:lumMod val="50000"/>
                  </a:schemeClr>
                </a:solidFill>
                <a:latin typeface="Times New Roman" panose="02020603050405020304" pitchFamily="18" charset="0"/>
                <a:cs typeface="Times New Roman" panose="02020603050405020304" pitchFamily="18" charset="0"/>
              </a:rPr>
              <a:t>Invoice achievement is low</a:t>
            </a:r>
            <a:r>
              <a:rPr lang="en-US" sz="1800" dirty="0">
                <a:solidFill>
                  <a:schemeClr val="accent1">
                    <a:lumMod val="50000"/>
                  </a:schemeClr>
                </a:solidFill>
                <a:latin typeface="Times New Roman" panose="02020603050405020304" pitchFamily="18" charset="0"/>
                <a:cs typeface="Times New Roman" panose="02020603050405020304" pitchFamily="18" charset="0"/>
              </a:rPr>
              <a:t>, impacting revenue realization. </a:t>
            </a:r>
            <a:r>
              <a:rPr lang="en-US" sz="1800" b="1" dirty="0">
                <a:solidFill>
                  <a:schemeClr val="accent1">
                    <a:lumMod val="50000"/>
                  </a:schemeClr>
                </a:solidFill>
                <a:latin typeface="Times New Roman" panose="02020603050405020304" pitchFamily="18" charset="0"/>
                <a:cs typeface="Times New Roman" panose="02020603050405020304" pitchFamily="18" charset="0"/>
              </a:rPr>
              <a:t>Top revenue opportunities</a:t>
            </a:r>
            <a:r>
              <a:rPr lang="en-US" sz="1800" dirty="0">
                <a:solidFill>
                  <a:schemeClr val="accent1">
                    <a:lumMod val="50000"/>
                  </a:schemeClr>
                </a:solidFill>
                <a:latin typeface="Times New Roman" panose="02020603050405020304" pitchFamily="18" charset="0"/>
                <a:cs typeface="Times New Roman" panose="02020603050405020304" pitchFamily="18" charset="0"/>
              </a:rPr>
              <a:t> include Fire and Group Medical Insurance. </a:t>
            </a:r>
            <a:r>
              <a:rPr lang="en-US" sz="1800" b="1" dirty="0">
                <a:solidFill>
                  <a:schemeClr val="accent1">
                    <a:lumMod val="50000"/>
                  </a:schemeClr>
                </a:solidFill>
                <a:latin typeface="Times New Roman" panose="02020603050405020304" pitchFamily="18" charset="0"/>
                <a:cs typeface="Times New Roman" panose="02020603050405020304" pitchFamily="18" charset="0"/>
              </a:rPr>
              <a:t>Account Executives' performance is analyzed</a:t>
            </a:r>
            <a:r>
              <a:rPr lang="en-US" sz="1800" dirty="0">
                <a:solidFill>
                  <a:schemeClr val="accent1">
                    <a:lumMod val="50000"/>
                  </a:schemeClr>
                </a:solidFill>
                <a:latin typeface="Times New Roman" panose="02020603050405020304" pitchFamily="18" charset="0"/>
                <a:cs typeface="Times New Roman" panose="02020603050405020304" pitchFamily="18" charset="0"/>
              </a:rPr>
              <a:t>, highlighting engagement levels. </a:t>
            </a:r>
            <a:r>
              <a:rPr lang="en-US" sz="1800" b="1" dirty="0">
                <a:solidFill>
                  <a:schemeClr val="accent1">
                    <a:lumMod val="50000"/>
                  </a:schemeClr>
                </a:solidFill>
                <a:latin typeface="Times New Roman" panose="02020603050405020304" pitchFamily="18" charset="0"/>
                <a:cs typeface="Times New Roman" panose="02020603050405020304" pitchFamily="18" charset="0"/>
              </a:rPr>
              <a:t>Key actions</a:t>
            </a:r>
            <a:r>
              <a:rPr lang="en-US" sz="1800" dirty="0">
                <a:solidFill>
                  <a:schemeClr val="accent1">
                    <a:lumMod val="50000"/>
                  </a:schemeClr>
                </a:solidFill>
                <a:latin typeface="Times New Roman" panose="02020603050405020304" pitchFamily="18" charset="0"/>
                <a:cs typeface="Times New Roman" panose="02020603050405020304" pitchFamily="18" charset="0"/>
              </a:rPr>
              <a:t>: improve sales conversions, increase invoicing efficiency, and focus on high-value products. This dashboard helps </a:t>
            </a:r>
            <a:r>
              <a:rPr lang="en-US" sz="1800" b="1" dirty="0">
                <a:solidFill>
                  <a:schemeClr val="accent1">
                    <a:lumMod val="50000"/>
                  </a:schemeClr>
                </a:solidFill>
                <a:latin typeface="Times New Roman" panose="02020603050405020304" pitchFamily="18" charset="0"/>
                <a:cs typeface="Times New Roman" panose="02020603050405020304" pitchFamily="18" charset="0"/>
              </a:rPr>
              <a:t>optimize strategies, enhance productivity, and drive business growth</a:t>
            </a:r>
            <a:r>
              <a:rPr lang="en-US" sz="1800" dirty="0">
                <a:solidFill>
                  <a:schemeClr val="accent1">
                    <a:lumMod val="50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8297739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2322189C-5C62-BDE1-8021-1DA26DC3AEF7}"/>
              </a:ext>
            </a:extLst>
          </p:cNvPr>
          <p:cNvGraphicFramePr/>
          <p:nvPr>
            <p:extLst>
              <p:ext uri="{D42A27DB-BD31-4B8C-83A1-F6EECF244321}">
                <p14:modId xmlns:p14="http://schemas.microsoft.com/office/powerpoint/2010/main" val="3014065843"/>
              </p:ext>
            </p:extLst>
          </p:nvPr>
        </p:nvGraphicFramePr>
        <p:xfrm>
          <a:off x="1653210" y="1517927"/>
          <a:ext cx="8470900" cy="1460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1316FB1E-9A82-C45E-B0F8-46440DF41FF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253825" y="3413982"/>
            <a:ext cx="1427480" cy="1287780"/>
          </a:xfrm>
          <a:prstGeom prst="rect">
            <a:avLst/>
          </a:prstGeom>
        </p:spPr>
      </p:pic>
    </p:spTree>
    <p:extLst>
      <p:ext uri="{BB962C8B-B14F-4D97-AF65-F5344CB8AC3E}">
        <p14:creationId xmlns:p14="http://schemas.microsoft.com/office/powerpoint/2010/main" val="43053131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77ED5-D664-9463-5F5B-FFFCB5AA0658}"/>
              </a:ext>
            </a:extLst>
          </p:cNvPr>
          <p:cNvSpPr>
            <a:spLocks noGrp="1"/>
          </p:cNvSpPr>
          <p:nvPr>
            <p:ph type="title"/>
          </p:nvPr>
        </p:nvSpPr>
        <p:spPr>
          <a:xfrm>
            <a:off x="854144" y="1486862"/>
            <a:ext cx="10192797" cy="4426857"/>
          </a:xfrm>
        </p:spPr>
        <p:txBody>
          <a:bodyPr>
            <a:normAutofit fontScale="90000"/>
          </a:bodyPr>
          <a:lstStyle/>
          <a:p>
            <a:pPr eaLnBrk="0" fontAlgn="base" hangingPunct="0">
              <a:lnSpc>
                <a:spcPct val="100000"/>
              </a:lnSpc>
              <a:spcAft>
                <a:spcPct val="0"/>
              </a:spcAft>
            </a:pPr>
            <a:r>
              <a:rPr lang="en-US" altLang="en-US" sz="2400" dirty="0">
                <a:solidFill>
                  <a:schemeClr val="bg1"/>
                </a:solidFill>
                <a:latin typeface="Times New Roman" panose="02020603050405020304" pitchFamily="18" charset="0"/>
                <a:cs typeface="Times New Roman" panose="02020603050405020304" pitchFamily="18" charset="0"/>
              </a:rPr>
              <a:t>This </a:t>
            </a:r>
            <a:r>
              <a:rPr lang="en-US" sz="2400" dirty="0">
                <a:solidFill>
                  <a:schemeClr val="bg1"/>
                </a:solidFill>
                <a:latin typeface="Times New Roman" panose="02020603050405020304" pitchFamily="18" charset="0"/>
                <a:cs typeface="Times New Roman" panose="02020603050405020304" pitchFamily="18" charset="0"/>
              </a:rPr>
              <a:t>INSURANCE ANALYTICS</a:t>
            </a:r>
            <a:r>
              <a:rPr lang="en-US" altLang="en-US" sz="2400" dirty="0">
                <a:solidFill>
                  <a:schemeClr val="bg1"/>
                </a:solidFill>
                <a:latin typeface="Times New Roman" panose="02020603050405020304" pitchFamily="18" charset="0"/>
                <a:cs typeface="Times New Roman" panose="02020603050405020304" pitchFamily="18" charset="0"/>
              </a:rPr>
              <a:t> dashboard provides an </a:t>
            </a:r>
            <a:r>
              <a:rPr lang="en-US" altLang="en-US" sz="2400" b="1" dirty="0">
                <a:solidFill>
                  <a:schemeClr val="bg1"/>
                </a:solidFill>
                <a:latin typeface="Times New Roman" panose="02020603050405020304" pitchFamily="18" charset="0"/>
                <a:cs typeface="Times New Roman" panose="02020603050405020304" pitchFamily="18" charset="0"/>
              </a:rPr>
              <a:t>analysis of insurance sales and performance</a:t>
            </a:r>
            <a:r>
              <a:rPr lang="en-US" altLang="en-US" sz="2400" dirty="0">
                <a:solidFill>
                  <a:schemeClr val="bg1"/>
                </a:solidFill>
                <a:latin typeface="Times New Roman" panose="02020603050405020304" pitchFamily="18" charset="0"/>
                <a:cs typeface="Times New Roman" panose="02020603050405020304" pitchFamily="18" charset="0"/>
              </a:rPr>
              <a:t> across different categories such as </a:t>
            </a:r>
            <a:r>
              <a:rPr lang="en-US" altLang="en-US" sz="2400" b="1" dirty="0">
                <a:solidFill>
                  <a:schemeClr val="bg1"/>
                </a:solidFill>
                <a:latin typeface="Times New Roman" panose="02020603050405020304" pitchFamily="18" charset="0"/>
                <a:cs typeface="Times New Roman" panose="02020603050405020304" pitchFamily="18" charset="0"/>
              </a:rPr>
              <a:t>Cross-Sell, New Business, and Renewals</a:t>
            </a:r>
            <a:r>
              <a:rPr lang="en-US" altLang="en-US" sz="2400" dirty="0">
                <a:solidFill>
                  <a:schemeClr val="bg1"/>
                </a:solidFill>
                <a:latin typeface="Times New Roman" panose="02020603050405020304" pitchFamily="18" charset="0"/>
                <a:cs typeface="Times New Roman" panose="02020603050405020304" pitchFamily="18" charset="0"/>
              </a:rPr>
              <a:t>.</a:t>
            </a:r>
            <a:br>
              <a:rPr lang="en-US" altLang="en-US" sz="2400" dirty="0">
                <a:solidFill>
                  <a:schemeClr val="bg1"/>
                </a:solidFill>
                <a:latin typeface="Times New Roman" panose="02020603050405020304" pitchFamily="18" charset="0"/>
                <a:cs typeface="Times New Roman" panose="02020603050405020304" pitchFamily="18" charset="0"/>
              </a:rPr>
            </a:br>
            <a:br>
              <a:rPr lang="en-US" altLang="en-US" sz="2400" dirty="0">
                <a:solidFill>
                  <a:schemeClr val="bg1"/>
                </a:solidFill>
                <a:latin typeface="Times New Roman" panose="02020603050405020304" pitchFamily="18" charset="0"/>
                <a:cs typeface="Times New Roman" panose="02020603050405020304" pitchFamily="18" charset="0"/>
              </a:rPr>
            </a:br>
            <a:r>
              <a:rPr lang="en-US" altLang="en-US" sz="2400" dirty="0">
                <a:solidFill>
                  <a:schemeClr val="bg1"/>
                </a:solidFill>
                <a:latin typeface="Times New Roman" panose="02020603050405020304" pitchFamily="18" charset="0"/>
                <a:cs typeface="Times New Roman" panose="02020603050405020304" pitchFamily="18" charset="0"/>
              </a:rPr>
              <a:t>It tracks key performance indicators (KPIs) and achievements against set targets.</a:t>
            </a:r>
            <a:br>
              <a:rPr lang="en-US" altLang="en-US" sz="2400" dirty="0">
                <a:solidFill>
                  <a:schemeClr val="bg1"/>
                </a:solidFill>
                <a:latin typeface="Times New Roman" panose="02020603050405020304" pitchFamily="18" charset="0"/>
                <a:cs typeface="Times New Roman" panose="02020603050405020304" pitchFamily="18" charset="0"/>
              </a:rPr>
            </a:br>
            <a:br>
              <a:rPr lang="en-US" altLang="en-US" sz="2400" dirty="0">
                <a:solidFill>
                  <a:schemeClr val="bg1"/>
                </a:solidFill>
                <a:latin typeface="Times New Roman" panose="02020603050405020304" pitchFamily="18" charset="0"/>
                <a:cs typeface="Times New Roman" panose="02020603050405020304" pitchFamily="18" charset="0"/>
              </a:rPr>
            </a:br>
            <a:r>
              <a:rPr lang="en-US" sz="2400" dirty="0">
                <a:solidFill>
                  <a:schemeClr val="bg1"/>
                </a:solidFill>
                <a:latin typeface="Times New Roman" panose="02020603050405020304" pitchFamily="18" charset="0"/>
                <a:ea typeface="+mj-ea"/>
                <a:cs typeface="Times New Roman" panose="02020603050405020304" pitchFamily="18" charset="0"/>
              </a:rPr>
              <a:t>Our goal is to provide actionable insights into sales trends, evaluate target achievements, and identify both strengths and areas for improvement within the sales funnel</a:t>
            </a:r>
            <a:br>
              <a:rPr lang="en-US" sz="2400" dirty="0">
                <a:solidFill>
                  <a:schemeClr val="bg1"/>
                </a:solidFill>
                <a:latin typeface="Times New Roman" panose="02020603050405020304" pitchFamily="18" charset="0"/>
                <a:ea typeface="+mj-ea"/>
                <a:cs typeface="Times New Roman" panose="02020603050405020304" pitchFamily="18" charset="0"/>
              </a:rPr>
            </a:br>
            <a:br>
              <a:rPr lang="en-US" altLang="en-US" sz="2400" dirty="0">
                <a:solidFill>
                  <a:schemeClr val="bg1"/>
                </a:solidFill>
                <a:latin typeface="Times New Roman" panose="02020603050405020304" pitchFamily="18" charset="0"/>
                <a:cs typeface="Times New Roman" panose="02020603050405020304" pitchFamily="18" charset="0"/>
              </a:rPr>
            </a:br>
            <a:r>
              <a:rPr lang="en-US" altLang="en-US" sz="2400" dirty="0">
                <a:solidFill>
                  <a:schemeClr val="bg1"/>
                </a:solidFill>
                <a:latin typeface="Times New Roman" panose="02020603050405020304" pitchFamily="18" charset="0"/>
                <a:cs typeface="Times New Roman" panose="02020603050405020304" pitchFamily="18" charset="0"/>
              </a:rPr>
              <a:t>The data is segmented by </a:t>
            </a:r>
            <a:r>
              <a:rPr lang="en-US" altLang="en-US" sz="2400" b="1" dirty="0">
                <a:solidFill>
                  <a:schemeClr val="bg1"/>
                </a:solidFill>
                <a:latin typeface="Times New Roman" panose="02020603050405020304" pitchFamily="18" charset="0"/>
                <a:cs typeface="Times New Roman" panose="02020603050405020304" pitchFamily="18" charset="0"/>
              </a:rPr>
              <a:t>Account Executives</a:t>
            </a:r>
            <a:r>
              <a:rPr lang="en-US" altLang="en-US" sz="2400" dirty="0">
                <a:solidFill>
                  <a:schemeClr val="bg1"/>
                </a:solidFill>
                <a:latin typeface="Times New Roman" panose="02020603050405020304" pitchFamily="18" charset="0"/>
                <a:cs typeface="Times New Roman" panose="02020603050405020304" pitchFamily="18" charset="0"/>
              </a:rPr>
              <a:t>, </a:t>
            </a:r>
            <a:r>
              <a:rPr lang="en-US" altLang="en-US" sz="2400" b="1" dirty="0">
                <a:solidFill>
                  <a:schemeClr val="bg1"/>
                </a:solidFill>
                <a:latin typeface="Times New Roman" panose="02020603050405020304" pitchFamily="18" charset="0"/>
                <a:cs typeface="Times New Roman" panose="02020603050405020304" pitchFamily="18" charset="0"/>
              </a:rPr>
              <a:t>Opportunities by Revenue</a:t>
            </a:r>
            <a:r>
              <a:rPr lang="en-US" altLang="en-US" sz="2400" dirty="0">
                <a:solidFill>
                  <a:schemeClr val="bg1"/>
                </a:solidFill>
                <a:latin typeface="Times New Roman" panose="02020603050405020304" pitchFamily="18" charset="0"/>
                <a:cs typeface="Times New Roman" panose="02020603050405020304" pitchFamily="18" charset="0"/>
              </a:rPr>
              <a:t>, and other relevant breakdowns </a:t>
            </a:r>
            <a:br>
              <a:rPr lang="en-US" altLang="en-US" sz="2400" dirty="0">
                <a:solidFill>
                  <a:schemeClr val="bg1"/>
                </a:solidFill>
                <a:latin typeface="Times New Roman" panose="02020603050405020304" pitchFamily="18" charset="0"/>
                <a:cs typeface="Times New Roman" panose="02020603050405020304" pitchFamily="18" charset="0"/>
              </a:rPr>
            </a:br>
            <a:endParaRPr lang="en-AS" sz="2400" b="1" dirty="0">
              <a:solidFill>
                <a:schemeClr val="bg1"/>
              </a:solidFill>
            </a:endParaRPr>
          </a:p>
        </p:txBody>
      </p:sp>
      <p:sp>
        <p:nvSpPr>
          <p:cNvPr id="10" name="Arrow: Pentagon 9">
            <a:extLst>
              <a:ext uri="{FF2B5EF4-FFF2-40B4-BE49-F238E27FC236}">
                <a16:creationId xmlns:a16="http://schemas.microsoft.com/office/drawing/2014/main" id="{B4067DAA-35EA-9969-D95D-30CA7EEBF011}"/>
              </a:ext>
            </a:extLst>
          </p:cNvPr>
          <p:cNvSpPr/>
          <p:nvPr/>
        </p:nvSpPr>
        <p:spPr>
          <a:xfrm>
            <a:off x="1086678" y="365383"/>
            <a:ext cx="7898296" cy="1030514"/>
          </a:xfrm>
          <a:prstGeom prst="homePlat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3600" b="1" dirty="0">
                <a:ln/>
                <a:solidFill>
                  <a:schemeClr val="accent3"/>
                </a:solidFill>
              </a:rPr>
              <a:t>INTRODUCTION</a:t>
            </a:r>
            <a:endParaRPr lang="en-AS" sz="3600" b="1" dirty="0">
              <a:ln/>
              <a:solidFill>
                <a:schemeClr val="accent3"/>
              </a:solidFill>
            </a:endParaRPr>
          </a:p>
        </p:txBody>
      </p:sp>
      <mc:AlternateContent xmlns:mc="http://schemas.openxmlformats.org/markup-compatibility/2006">
        <mc:Choice xmlns:p14="http://schemas.microsoft.com/office/powerpoint/2010/main" Requires="p14">
          <p:contentPart p14:bwMode="auto" r:id="rId2">
            <p14:nvContentPartPr>
              <p14:cNvPr id="14" name="Ink 13">
                <a:extLst>
                  <a:ext uri="{FF2B5EF4-FFF2-40B4-BE49-F238E27FC236}">
                    <a16:creationId xmlns:a16="http://schemas.microsoft.com/office/drawing/2014/main" id="{034609F7-F2DE-B847-ACD1-EC8E9F9A585E}"/>
                  </a:ext>
                </a:extLst>
              </p14:cNvPr>
              <p14:cNvContentPartPr/>
              <p14:nvPr/>
            </p14:nvContentPartPr>
            <p14:xfrm>
              <a:off x="543193" y="1894821"/>
              <a:ext cx="382320" cy="360"/>
            </p14:xfrm>
          </p:contentPart>
        </mc:Choice>
        <mc:Fallback>
          <p:pic>
            <p:nvPicPr>
              <p:cNvPr id="14" name="Ink 13">
                <a:extLst>
                  <a:ext uri="{FF2B5EF4-FFF2-40B4-BE49-F238E27FC236}">
                    <a16:creationId xmlns:a16="http://schemas.microsoft.com/office/drawing/2014/main" id="{034609F7-F2DE-B847-ACD1-EC8E9F9A585E}"/>
                  </a:ext>
                </a:extLst>
              </p:cNvPr>
              <p:cNvPicPr/>
              <p:nvPr/>
            </p:nvPicPr>
            <p:blipFill>
              <a:blip r:embed="rId3"/>
              <a:stretch>
                <a:fillRect/>
              </a:stretch>
            </p:blipFill>
            <p:spPr>
              <a:xfrm>
                <a:off x="537073" y="1888701"/>
                <a:ext cx="39456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898CA84B-907B-256C-4633-8884466BD3CE}"/>
                  </a:ext>
                </a:extLst>
              </p14:cNvPr>
              <p14:cNvContentPartPr/>
              <p14:nvPr/>
            </p14:nvContentPartPr>
            <p14:xfrm>
              <a:off x="503593" y="3206661"/>
              <a:ext cx="357120" cy="360"/>
            </p14:xfrm>
          </p:contentPart>
        </mc:Choice>
        <mc:Fallback>
          <p:pic>
            <p:nvPicPr>
              <p:cNvPr id="15" name="Ink 14">
                <a:extLst>
                  <a:ext uri="{FF2B5EF4-FFF2-40B4-BE49-F238E27FC236}">
                    <a16:creationId xmlns:a16="http://schemas.microsoft.com/office/drawing/2014/main" id="{898CA84B-907B-256C-4633-8884466BD3CE}"/>
                  </a:ext>
                </a:extLst>
              </p:cNvPr>
              <p:cNvPicPr/>
              <p:nvPr/>
            </p:nvPicPr>
            <p:blipFill>
              <a:blip r:embed="rId5"/>
              <a:stretch>
                <a:fillRect/>
              </a:stretch>
            </p:blipFill>
            <p:spPr>
              <a:xfrm>
                <a:off x="497473" y="3200541"/>
                <a:ext cx="36936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8" name="Ink 17">
                <a:extLst>
                  <a:ext uri="{FF2B5EF4-FFF2-40B4-BE49-F238E27FC236}">
                    <a16:creationId xmlns:a16="http://schemas.microsoft.com/office/drawing/2014/main" id="{485FD114-5F02-B280-4E8A-02F33B22BE7A}"/>
                  </a:ext>
                </a:extLst>
              </p14:cNvPr>
              <p14:cNvContentPartPr/>
              <p14:nvPr/>
            </p14:nvContentPartPr>
            <p14:xfrm>
              <a:off x="476953" y="3895701"/>
              <a:ext cx="405000" cy="360"/>
            </p14:xfrm>
          </p:contentPart>
        </mc:Choice>
        <mc:Fallback>
          <p:pic>
            <p:nvPicPr>
              <p:cNvPr id="18" name="Ink 17">
                <a:extLst>
                  <a:ext uri="{FF2B5EF4-FFF2-40B4-BE49-F238E27FC236}">
                    <a16:creationId xmlns:a16="http://schemas.microsoft.com/office/drawing/2014/main" id="{485FD114-5F02-B280-4E8A-02F33B22BE7A}"/>
                  </a:ext>
                </a:extLst>
              </p:cNvPr>
              <p:cNvPicPr/>
              <p:nvPr/>
            </p:nvPicPr>
            <p:blipFill>
              <a:blip r:embed="rId7"/>
              <a:stretch>
                <a:fillRect/>
              </a:stretch>
            </p:blipFill>
            <p:spPr>
              <a:xfrm>
                <a:off x="470833" y="3889581"/>
                <a:ext cx="41724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 name="Ink 19">
                <a:extLst>
                  <a:ext uri="{FF2B5EF4-FFF2-40B4-BE49-F238E27FC236}">
                    <a16:creationId xmlns:a16="http://schemas.microsoft.com/office/drawing/2014/main" id="{C0A438FE-15AE-191A-EADB-A007651AA758}"/>
                  </a:ext>
                </a:extLst>
              </p14:cNvPr>
              <p14:cNvContentPartPr/>
              <p14:nvPr/>
            </p14:nvContentPartPr>
            <p14:xfrm>
              <a:off x="410353" y="4902981"/>
              <a:ext cx="515880" cy="360"/>
            </p14:xfrm>
          </p:contentPart>
        </mc:Choice>
        <mc:Fallback>
          <p:pic>
            <p:nvPicPr>
              <p:cNvPr id="20" name="Ink 19">
                <a:extLst>
                  <a:ext uri="{FF2B5EF4-FFF2-40B4-BE49-F238E27FC236}">
                    <a16:creationId xmlns:a16="http://schemas.microsoft.com/office/drawing/2014/main" id="{C0A438FE-15AE-191A-EADB-A007651AA758}"/>
                  </a:ext>
                </a:extLst>
              </p:cNvPr>
              <p:cNvPicPr/>
              <p:nvPr/>
            </p:nvPicPr>
            <p:blipFill>
              <a:blip r:embed="rId9"/>
              <a:stretch>
                <a:fillRect/>
              </a:stretch>
            </p:blipFill>
            <p:spPr>
              <a:xfrm>
                <a:off x="404233" y="4896861"/>
                <a:ext cx="52812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1" name="Ink 20">
                <a:extLst>
                  <a:ext uri="{FF2B5EF4-FFF2-40B4-BE49-F238E27FC236}">
                    <a16:creationId xmlns:a16="http://schemas.microsoft.com/office/drawing/2014/main" id="{42375B97-029B-B080-1859-4027D531C0DF}"/>
                  </a:ext>
                </a:extLst>
              </p14:cNvPr>
              <p14:cNvContentPartPr/>
              <p14:nvPr/>
            </p14:nvContentPartPr>
            <p14:xfrm>
              <a:off x="609433" y="5313741"/>
              <a:ext cx="360" cy="360"/>
            </p14:xfrm>
          </p:contentPart>
        </mc:Choice>
        <mc:Fallback>
          <p:pic>
            <p:nvPicPr>
              <p:cNvPr id="21" name="Ink 20">
                <a:extLst>
                  <a:ext uri="{FF2B5EF4-FFF2-40B4-BE49-F238E27FC236}">
                    <a16:creationId xmlns:a16="http://schemas.microsoft.com/office/drawing/2014/main" id="{42375B97-029B-B080-1859-4027D531C0DF}"/>
                  </a:ext>
                </a:extLst>
              </p:cNvPr>
              <p:cNvPicPr/>
              <p:nvPr/>
            </p:nvPicPr>
            <p:blipFill>
              <a:blip r:embed="rId11"/>
              <a:stretch>
                <a:fillRect/>
              </a:stretch>
            </p:blipFill>
            <p:spPr>
              <a:xfrm>
                <a:off x="603313" y="5307621"/>
                <a:ext cx="12600" cy="12600"/>
              </a:xfrm>
              <a:prstGeom prst="rect">
                <a:avLst/>
              </a:prstGeom>
            </p:spPr>
          </p:pic>
        </mc:Fallback>
      </mc:AlternateContent>
    </p:spTree>
    <p:extLst>
      <p:ext uri="{BB962C8B-B14F-4D97-AF65-F5344CB8AC3E}">
        <p14:creationId xmlns:p14="http://schemas.microsoft.com/office/powerpoint/2010/main" val="206661876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176524-67C8-E75B-250C-C075B2118BDB}"/>
              </a:ext>
            </a:extLst>
          </p:cNvPr>
          <p:cNvSpPr txBox="1"/>
          <p:nvPr/>
        </p:nvSpPr>
        <p:spPr>
          <a:xfrm>
            <a:off x="1516429" y="1258957"/>
            <a:ext cx="9164824" cy="4524315"/>
          </a:xfrm>
          <a:prstGeom prst="rect">
            <a:avLst/>
          </a:prstGeom>
          <a:noFill/>
        </p:spPr>
        <p:txBody>
          <a:bodyPr wrap="square" rtlCol="0">
            <a:spAutoFit/>
          </a:bodyPr>
          <a:lstStyle/>
          <a:p>
            <a:r>
              <a:rPr lang="en-US" sz="3600" dirty="0">
                <a:solidFill>
                  <a:schemeClr val="bg1"/>
                </a:solidFill>
              </a:rPr>
              <a:t>Cross Sell – Target ,Achieve, Invoice</a:t>
            </a:r>
          </a:p>
          <a:p>
            <a:r>
              <a:rPr lang="en-US" sz="3600" dirty="0">
                <a:solidFill>
                  <a:schemeClr val="bg1"/>
                </a:solidFill>
              </a:rPr>
              <a:t>New—Target, Achieve, Invoice</a:t>
            </a:r>
          </a:p>
          <a:p>
            <a:r>
              <a:rPr lang="en-US" sz="3600" dirty="0">
                <a:solidFill>
                  <a:schemeClr val="bg1"/>
                </a:solidFill>
              </a:rPr>
              <a:t>Renewal—Target Achieve, Invoice</a:t>
            </a:r>
          </a:p>
          <a:p>
            <a:r>
              <a:rPr lang="en-US" sz="3600" dirty="0">
                <a:solidFill>
                  <a:schemeClr val="bg1"/>
                </a:solidFill>
              </a:rPr>
              <a:t>Number Of Invoices made by Account Executive</a:t>
            </a:r>
          </a:p>
          <a:p>
            <a:r>
              <a:rPr lang="en-US" sz="3600" dirty="0">
                <a:solidFill>
                  <a:schemeClr val="bg1"/>
                </a:solidFill>
              </a:rPr>
              <a:t>Yearly Meeting Count </a:t>
            </a:r>
          </a:p>
          <a:p>
            <a:r>
              <a:rPr lang="en-US" sz="3600" dirty="0">
                <a:solidFill>
                  <a:schemeClr val="bg1"/>
                </a:solidFill>
              </a:rPr>
              <a:t>Number of meeting by Account Executive</a:t>
            </a:r>
          </a:p>
          <a:p>
            <a:r>
              <a:rPr lang="en-US" sz="3600" dirty="0">
                <a:solidFill>
                  <a:schemeClr val="bg1"/>
                </a:solidFill>
              </a:rPr>
              <a:t>Stage Funnel by Revenue</a:t>
            </a:r>
          </a:p>
          <a:p>
            <a:r>
              <a:rPr lang="en-US" sz="3600" dirty="0">
                <a:solidFill>
                  <a:schemeClr val="bg1"/>
                </a:solidFill>
              </a:rPr>
              <a:t>Top Open opportunities</a:t>
            </a:r>
            <a:endParaRPr lang="en-AS" sz="3600" dirty="0">
              <a:solidFill>
                <a:schemeClr val="bg1"/>
              </a:solidFill>
            </a:endParaRPr>
          </a:p>
        </p:txBody>
      </p:sp>
      <p:sp>
        <p:nvSpPr>
          <p:cNvPr id="2" name="Arrow: Pentagon 1">
            <a:extLst>
              <a:ext uri="{FF2B5EF4-FFF2-40B4-BE49-F238E27FC236}">
                <a16:creationId xmlns:a16="http://schemas.microsoft.com/office/drawing/2014/main" id="{361CB2B5-5B7B-37A6-2242-D22DA2870833}"/>
              </a:ext>
            </a:extLst>
          </p:cNvPr>
          <p:cNvSpPr/>
          <p:nvPr/>
        </p:nvSpPr>
        <p:spPr>
          <a:xfrm>
            <a:off x="556591" y="0"/>
            <a:ext cx="7898296" cy="1030514"/>
          </a:xfrm>
          <a:prstGeom prst="homePlat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3600" b="1" dirty="0">
                <a:ln/>
                <a:solidFill>
                  <a:schemeClr val="accent3"/>
                </a:solidFill>
              </a:rPr>
              <a:t>KPI’S and INSIGHTS</a:t>
            </a:r>
            <a:endParaRPr lang="en-AS" sz="3600" b="1" dirty="0">
              <a:ln/>
              <a:solidFill>
                <a:schemeClr val="accent3"/>
              </a:solidFill>
            </a:endParaRPr>
          </a:p>
        </p:txBody>
      </p:sp>
      <p:sp>
        <p:nvSpPr>
          <p:cNvPr id="12" name="Arrow: Right 11">
            <a:extLst>
              <a:ext uri="{FF2B5EF4-FFF2-40B4-BE49-F238E27FC236}">
                <a16:creationId xmlns:a16="http://schemas.microsoft.com/office/drawing/2014/main" id="{0625C36E-A8D1-005F-5540-D2377B4F08E2}"/>
              </a:ext>
            </a:extLst>
          </p:cNvPr>
          <p:cNvSpPr/>
          <p:nvPr/>
        </p:nvSpPr>
        <p:spPr>
          <a:xfrm>
            <a:off x="596347" y="1351722"/>
            <a:ext cx="689113" cy="410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sp>
        <p:nvSpPr>
          <p:cNvPr id="14" name="Arrow: Right 13">
            <a:extLst>
              <a:ext uri="{FF2B5EF4-FFF2-40B4-BE49-F238E27FC236}">
                <a16:creationId xmlns:a16="http://schemas.microsoft.com/office/drawing/2014/main" id="{58C8277C-689E-0A42-6C30-59382734448C}"/>
              </a:ext>
            </a:extLst>
          </p:cNvPr>
          <p:cNvSpPr/>
          <p:nvPr/>
        </p:nvSpPr>
        <p:spPr>
          <a:xfrm>
            <a:off x="602973" y="1861930"/>
            <a:ext cx="689113" cy="410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sp>
        <p:nvSpPr>
          <p:cNvPr id="15" name="Arrow: Right 14">
            <a:extLst>
              <a:ext uri="{FF2B5EF4-FFF2-40B4-BE49-F238E27FC236}">
                <a16:creationId xmlns:a16="http://schemas.microsoft.com/office/drawing/2014/main" id="{B6EBE115-9029-83E1-A03D-4A08C0DE558E}"/>
              </a:ext>
            </a:extLst>
          </p:cNvPr>
          <p:cNvSpPr/>
          <p:nvPr/>
        </p:nvSpPr>
        <p:spPr>
          <a:xfrm>
            <a:off x="583095" y="2425147"/>
            <a:ext cx="689113" cy="410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sp>
        <p:nvSpPr>
          <p:cNvPr id="16" name="Arrow: Right 15">
            <a:extLst>
              <a:ext uri="{FF2B5EF4-FFF2-40B4-BE49-F238E27FC236}">
                <a16:creationId xmlns:a16="http://schemas.microsoft.com/office/drawing/2014/main" id="{BB541D3C-7AA2-1407-F9B4-A62CA41E97DE}"/>
              </a:ext>
            </a:extLst>
          </p:cNvPr>
          <p:cNvSpPr/>
          <p:nvPr/>
        </p:nvSpPr>
        <p:spPr>
          <a:xfrm>
            <a:off x="549964" y="3028122"/>
            <a:ext cx="689113" cy="410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sp>
        <p:nvSpPr>
          <p:cNvPr id="17" name="Arrow: Right 16">
            <a:extLst>
              <a:ext uri="{FF2B5EF4-FFF2-40B4-BE49-F238E27FC236}">
                <a16:creationId xmlns:a16="http://schemas.microsoft.com/office/drawing/2014/main" id="{DE755065-713D-A988-7F00-255158250B8A}"/>
              </a:ext>
            </a:extLst>
          </p:cNvPr>
          <p:cNvSpPr/>
          <p:nvPr/>
        </p:nvSpPr>
        <p:spPr>
          <a:xfrm>
            <a:off x="569843" y="3564835"/>
            <a:ext cx="689113" cy="410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sp>
        <p:nvSpPr>
          <p:cNvPr id="18" name="Arrow: Right 17">
            <a:extLst>
              <a:ext uri="{FF2B5EF4-FFF2-40B4-BE49-F238E27FC236}">
                <a16:creationId xmlns:a16="http://schemas.microsoft.com/office/drawing/2014/main" id="{C1021A03-A681-9F3A-A7AC-2298ACF27F9D}"/>
              </a:ext>
            </a:extLst>
          </p:cNvPr>
          <p:cNvSpPr/>
          <p:nvPr/>
        </p:nvSpPr>
        <p:spPr>
          <a:xfrm>
            <a:off x="602972" y="4128053"/>
            <a:ext cx="689113" cy="410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sp>
        <p:nvSpPr>
          <p:cNvPr id="19" name="Arrow: Right 18">
            <a:extLst>
              <a:ext uri="{FF2B5EF4-FFF2-40B4-BE49-F238E27FC236}">
                <a16:creationId xmlns:a16="http://schemas.microsoft.com/office/drawing/2014/main" id="{A32B5421-9561-1A7C-260F-07F2BFD477B4}"/>
              </a:ext>
            </a:extLst>
          </p:cNvPr>
          <p:cNvSpPr/>
          <p:nvPr/>
        </p:nvSpPr>
        <p:spPr>
          <a:xfrm>
            <a:off x="543339" y="4651513"/>
            <a:ext cx="689113" cy="410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sp>
        <p:nvSpPr>
          <p:cNvPr id="20" name="Arrow: Right 19">
            <a:extLst>
              <a:ext uri="{FF2B5EF4-FFF2-40B4-BE49-F238E27FC236}">
                <a16:creationId xmlns:a16="http://schemas.microsoft.com/office/drawing/2014/main" id="{04378A8B-F88F-FCE5-318A-232E0CFD6866}"/>
              </a:ext>
            </a:extLst>
          </p:cNvPr>
          <p:cNvSpPr/>
          <p:nvPr/>
        </p:nvSpPr>
        <p:spPr>
          <a:xfrm>
            <a:off x="616225" y="5227982"/>
            <a:ext cx="689113" cy="410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spTree>
    <p:extLst>
      <p:ext uri="{BB962C8B-B14F-4D97-AF65-F5344CB8AC3E}">
        <p14:creationId xmlns:p14="http://schemas.microsoft.com/office/powerpoint/2010/main" val="165442820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5DB0A6-208C-F158-297E-694DE1BBE4BF}"/>
              </a:ext>
            </a:extLst>
          </p:cNvPr>
          <p:cNvSpPr/>
          <p:nvPr/>
        </p:nvSpPr>
        <p:spPr>
          <a:xfrm>
            <a:off x="1630018" y="-106017"/>
            <a:ext cx="4002156" cy="8046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6600" dirty="0">
                <a:ln w="0"/>
                <a:solidFill>
                  <a:schemeClr val="accent1"/>
                </a:solidFill>
                <a:effectLst>
                  <a:outerShdw blurRad="38100" dist="25400" dir="5400000" algn="ctr" rotWithShape="0">
                    <a:srgbClr val="6E747A">
                      <a:alpha val="43000"/>
                    </a:srgbClr>
                  </a:outerShdw>
                </a:effectLst>
              </a:rPr>
              <a:t>Key Words</a:t>
            </a:r>
            <a:endParaRPr lang="en-AS" sz="6600" dirty="0">
              <a:ln w="0"/>
              <a:solidFill>
                <a:schemeClr val="accent1"/>
              </a:solidFill>
              <a:effectLst>
                <a:outerShdw blurRad="38100" dist="25400" dir="5400000" algn="ctr" rotWithShape="0">
                  <a:srgbClr val="6E747A">
                    <a:alpha val="43000"/>
                  </a:srgbClr>
                </a:outerShdw>
              </a:effectLst>
            </a:endParaRPr>
          </a:p>
        </p:txBody>
      </p:sp>
      <p:graphicFrame>
        <p:nvGraphicFramePr>
          <p:cNvPr id="14" name="Diagram 13">
            <a:extLst>
              <a:ext uri="{FF2B5EF4-FFF2-40B4-BE49-F238E27FC236}">
                <a16:creationId xmlns:a16="http://schemas.microsoft.com/office/drawing/2014/main" id="{A1B9E193-E852-182C-89BC-3EE7D94D7787}"/>
              </a:ext>
            </a:extLst>
          </p:cNvPr>
          <p:cNvGraphicFramePr/>
          <p:nvPr>
            <p:extLst>
              <p:ext uri="{D42A27DB-BD31-4B8C-83A1-F6EECF244321}">
                <p14:modId xmlns:p14="http://schemas.microsoft.com/office/powerpoint/2010/main" val="3820326113"/>
              </p:ext>
            </p:extLst>
          </p:nvPr>
        </p:nvGraphicFramePr>
        <p:xfrm>
          <a:off x="145774" y="781878"/>
          <a:ext cx="7296823" cy="40286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Arrow: Right 4">
            <a:extLst>
              <a:ext uri="{FF2B5EF4-FFF2-40B4-BE49-F238E27FC236}">
                <a16:creationId xmlns:a16="http://schemas.microsoft.com/office/drawing/2014/main" id="{E29CD230-80C1-1BF2-A343-4001DD4019F3}"/>
              </a:ext>
            </a:extLst>
          </p:cNvPr>
          <p:cNvSpPr/>
          <p:nvPr/>
        </p:nvSpPr>
        <p:spPr>
          <a:xfrm rot="16200000">
            <a:off x="672841" y="2174996"/>
            <a:ext cx="478458" cy="392906"/>
          </a:xfrm>
          <a:prstGeom prst="rightArrow">
            <a:avLst>
              <a:gd name="adj1" fmla="val 47220"/>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dirty="0"/>
          </a:p>
        </p:txBody>
      </p:sp>
      <p:sp>
        <p:nvSpPr>
          <p:cNvPr id="6" name="Arrow: Right 5">
            <a:extLst>
              <a:ext uri="{FF2B5EF4-FFF2-40B4-BE49-F238E27FC236}">
                <a16:creationId xmlns:a16="http://schemas.microsoft.com/office/drawing/2014/main" id="{FACD1293-6324-8306-7723-5C14AEB05201}"/>
              </a:ext>
            </a:extLst>
          </p:cNvPr>
          <p:cNvSpPr/>
          <p:nvPr/>
        </p:nvSpPr>
        <p:spPr>
          <a:xfrm>
            <a:off x="5384339" y="1219200"/>
            <a:ext cx="798287" cy="3300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dirty="0"/>
          </a:p>
        </p:txBody>
      </p:sp>
      <p:sp>
        <p:nvSpPr>
          <p:cNvPr id="7" name="Arrow: Right 6">
            <a:extLst>
              <a:ext uri="{FF2B5EF4-FFF2-40B4-BE49-F238E27FC236}">
                <a16:creationId xmlns:a16="http://schemas.microsoft.com/office/drawing/2014/main" id="{5DD2FE30-AC92-0E0C-3919-C45D01013D7A}"/>
              </a:ext>
            </a:extLst>
          </p:cNvPr>
          <p:cNvSpPr/>
          <p:nvPr/>
        </p:nvSpPr>
        <p:spPr>
          <a:xfrm>
            <a:off x="7036792" y="2610678"/>
            <a:ext cx="798287" cy="3348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pic>
        <p:nvPicPr>
          <p:cNvPr id="9" name="Picture 8">
            <a:extLst>
              <a:ext uri="{FF2B5EF4-FFF2-40B4-BE49-F238E27FC236}">
                <a16:creationId xmlns:a16="http://schemas.microsoft.com/office/drawing/2014/main" id="{CED60731-A08A-41EB-D376-AB831E4158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5010" y="781878"/>
            <a:ext cx="2667113" cy="1176980"/>
          </a:xfrm>
          <a:prstGeom prst="rect">
            <a:avLst/>
          </a:prstGeom>
        </p:spPr>
      </p:pic>
      <p:pic>
        <p:nvPicPr>
          <p:cNvPr id="11" name="Picture 10">
            <a:extLst>
              <a:ext uri="{FF2B5EF4-FFF2-40B4-BE49-F238E27FC236}">
                <a16:creationId xmlns:a16="http://schemas.microsoft.com/office/drawing/2014/main" id="{D0F723E3-EB81-E380-B36C-38522516CD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0576" y="2179443"/>
            <a:ext cx="4402334" cy="2087757"/>
          </a:xfrm>
          <a:prstGeom prst="rect">
            <a:avLst/>
          </a:prstGeom>
        </p:spPr>
      </p:pic>
      <p:pic>
        <p:nvPicPr>
          <p:cNvPr id="13" name="Picture 12">
            <a:extLst>
              <a:ext uri="{FF2B5EF4-FFF2-40B4-BE49-F238E27FC236}">
                <a16:creationId xmlns:a16="http://schemas.microsoft.com/office/drawing/2014/main" id="{442DAE8C-B5BA-3E35-705D-6C02E6E263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4069" y="755373"/>
            <a:ext cx="1616765" cy="1390846"/>
          </a:xfrm>
          <a:prstGeom prst="rect">
            <a:avLst/>
          </a:prstGeom>
        </p:spPr>
      </p:pic>
      <p:graphicFrame>
        <p:nvGraphicFramePr>
          <p:cNvPr id="17" name="Diagram 16">
            <a:extLst>
              <a:ext uri="{FF2B5EF4-FFF2-40B4-BE49-F238E27FC236}">
                <a16:creationId xmlns:a16="http://schemas.microsoft.com/office/drawing/2014/main" id="{8629BDAC-FD46-6CB5-148E-6DE5F810DB7E}"/>
              </a:ext>
            </a:extLst>
          </p:cNvPr>
          <p:cNvGraphicFramePr/>
          <p:nvPr>
            <p:extLst>
              <p:ext uri="{D42A27DB-BD31-4B8C-83A1-F6EECF244321}">
                <p14:modId xmlns:p14="http://schemas.microsoft.com/office/powerpoint/2010/main" val="1308076319"/>
              </p:ext>
            </p:extLst>
          </p:nvPr>
        </p:nvGraphicFramePr>
        <p:xfrm>
          <a:off x="-122582" y="3684106"/>
          <a:ext cx="5065643" cy="199445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5777339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7BCA90-F3FF-5540-4A29-5B38C1D20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5792" y="1175659"/>
            <a:ext cx="2584174" cy="1328784"/>
          </a:xfrm>
          <a:prstGeom prst="rect">
            <a:avLst/>
          </a:prstGeom>
        </p:spPr>
      </p:pic>
      <p:graphicFrame>
        <p:nvGraphicFramePr>
          <p:cNvPr id="15" name="Diagram 14">
            <a:extLst>
              <a:ext uri="{FF2B5EF4-FFF2-40B4-BE49-F238E27FC236}">
                <a16:creationId xmlns:a16="http://schemas.microsoft.com/office/drawing/2014/main" id="{213860CA-838F-5B5A-9868-ED10501842AE}"/>
              </a:ext>
            </a:extLst>
          </p:cNvPr>
          <p:cNvGraphicFramePr/>
          <p:nvPr>
            <p:extLst>
              <p:ext uri="{D42A27DB-BD31-4B8C-83A1-F6EECF244321}">
                <p14:modId xmlns:p14="http://schemas.microsoft.com/office/powerpoint/2010/main" val="1369496787"/>
              </p:ext>
            </p:extLst>
          </p:nvPr>
        </p:nvGraphicFramePr>
        <p:xfrm>
          <a:off x="198783" y="834887"/>
          <a:ext cx="9289774" cy="18111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96677628-3CE9-B0FB-DA75-6A3A23E32F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62053" y="3279874"/>
            <a:ext cx="2610677" cy="1412028"/>
          </a:xfrm>
          <a:prstGeom prst="rect">
            <a:avLst/>
          </a:prstGeom>
        </p:spPr>
      </p:pic>
      <p:graphicFrame>
        <p:nvGraphicFramePr>
          <p:cNvPr id="16" name="Diagram 15">
            <a:extLst>
              <a:ext uri="{FF2B5EF4-FFF2-40B4-BE49-F238E27FC236}">
                <a16:creationId xmlns:a16="http://schemas.microsoft.com/office/drawing/2014/main" id="{86578753-817F-9F56-20BF-CF721622E311}"/>
              </a:ext>
            </a:extLst>
          </p:cNvPr>
          <p:cNvGraphicFramePr/>
          <p:nvPr>
            <p:extLst>
              <p:ext uri="{D42A27DB-BD31-4B8C-83A1-F6EECF244321}">
                <p14:modId xmlns:p14="http://schemas.microsoft.com/office/powerpoint/2010/main" val="1180263905"/>
              </p:ext>
            </p:extLst>
          </p:nvPr>
        </p:nvGraphicFramePr>
        <p:xfrm>
          <a:off x="291547" y="5028538"/>
          <a:ext cx="9236765" cy="182946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3" name="Picture 12">
            <a:extLst>
              <a:ext uri="{FF2B5EF4-FFF2-40B4-BE49-F238E27FC236}">
                <a16:creationId xmlns:a16="http://schemas.microsoft.com/office/drawing/2014/main" id="{9410CFCF-C8DE-D2A8-2826-3B703664CB3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634330" y="5181881"/>
            <a:ext cx="2438400" cy="1576449"/>
          </a:xfrm>
          <a:prstGeom prst="rect">
            <a:avLst/>
          </a:prstGeom>
        </p:spPr>
      </p:pic>
      <p:graphicFrame>
        <p:nvGraphicFramePr>
          <p:cNvPr id="22" name="Diagram 21">
            <a:extLst>
              <a:ext uri="{FF2B5EF4-FFF2-40B4-BE49-F238E27FC236}">
                <a16:creationId xmlns:a16="http://schemas.microsoft.com/office/drawing/2014/main" id="{706B094E-E8DD-DD74-6568-3396FD6AC3CC}"/>
              </a:ext>
            </a:extLst>
          </p:cNvPr>
          <p:cNvGraphicFramePr/>
          <p:nvPr>
            <p:extLst>
              <p:ext uri="{D42A27DB-BD31-4B8C-83A1-F6EECF244321}">
                <p14:modId xmlns:p14="http://schemas.microsoft.com/office/powerpoint/2010/main" val="1313848496"/>
              </p:ext>
            </p:extLst>
          </p:nvPr>
        </p:nvGraphicFramePr>
        <p:xfrm>
          <a:off x="278296" y="2650434"/>
          <a:ext cx="9077739" cy="213927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25" name="Diagram 24">
            <a:extLst>
              <a:ext uri="{FF2B5EF4-FFF2-40B4-BE49-F238E27FC236}">
                <a16:creationId xmlns:a16="http://schemas.microsoft.com/office/drawing/2014/main" id="{29E1D795-A6CB-D1E5-A29C-43AD864F922A}"/>
              </a:ext>
            </a:extLst>
          </p:cNvPr>
          <p:cNvGraphicFramePr/>
          <p:nvPr>
            <p:extLst>
              <p:ext uri="{D42A27DB-BD31-4B8C-83A1-F6EECF244321}">
                <p14:modId xmlns:p14="http://schemas.microsoft.com/office/powerpoint/2010/main" val="3690635450"/>
              </p:ext>
            </p:extLst>
          </p:nvPr>
        </p:nvGraphicFramePr>
        <p:xfrm>
          <a:off x="291548" y="689115"/>
          <a:ext cx="9005799" cy="1878021"/>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
        <p:nvSpPr>
          <p:cNvPr id="27" name="Arrow: Pentagon 26">
            <a:extLst>
              <a:ext uri="{FF2B5EF4-FFF2-40B4-BE49-F238E27FC236}">
                <a16:creationId xmlns:a16="http://schemas.microsoft.com/office/drawing/2014/main" id="{3F808BAE-E3B4-537F-3BCD-7A83D462DE80}"/>
              </a:ext>
            </a:extLst>
          </p:cNvPr>
          <p:cNvSpPr/>
          <p:nvPr/>
        </p:nvSpPr>
        <p:spPr>
          <a:xfrm>
            <a:off x="622852" y="0"/>
            <a:ext cx="8839201" cy="720034"/>
          </a:xfrm>
          <a:prstGeom prst="homePlat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3600" b="1" dirty="0">
                <a:ln/>
                <a:solidFill>
                  <a:schemeClr val="accent3"/>
                </a:solidFill>
              </a:rPr>
              <a:t>INSIGHTS</a:t>
            </a:r>
            <a:endParaRPr lang="en-AS" sz="3600" b="1" dirty="0">
              <a:ln/>
              <a:solidFill>
                <a:schemeClr val="accent3"/>
              </a:solidFill>
            </a:endParaRPr>
          </a:p>
        </p:txBody>
      </p:sp>
    </p:spTree>
    <p:extLst>
      <p:ext uri="{BB962C8B-B14F-4D97-AF65-F5344CB8AC3E}">
        <p14:creationId xmlns:p14="http://schemas.microsoft.com/office/powerpoint/2010/main" val="354269437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a:extLst>
              <a:ext uri="{FF2B5EF4-FFF2-40B4-BE49-F238E27FC236}">
                <a16:creationId xmlns:a16="http://schemas.microsoft.com/office/drawing/2014/main" id="{B65B9285-76F2-FB1D-375D-016411CAEB87}"/>
              </a:ext>
            </a:extLst>
          </p:cNvPr>
          <p:cNvGraphicFramePr/>
          <p:nvPr>
            <p:extLst>
              <p:ext uri="{D42A27DB-BD31-4B8C-83A1-F6EECF244321}">
                <p14:modId xmlns:p14="http://schemas.microsoft.com/office/powerpoint/2010/main" val="3965335255"/>
              </p:ext>
            </p:extLst>
          </p:nvPr>
        </p:nvGraphicFramePr>
        <p:xfrm>
          <a:off x="-3033486" y="-868065"/>
          <a:ext cx="15646400" cy="1622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25AF4BBC-4635-A07C-380C-E288FB05DA51}"/>
              </a:ext>
            </a:extLst>
          </p:cNvPr>
          <p:cNvSpPr txBox="1"/>
          <p:nvPr/>
        </p:nvSpPr>
        <p:spPr>
          <a:xfrm>
            <a:off x="-266419" y="141093"/>
            <a:ext cx="10697256" cy="1200329"/>
          </a:xfrm>
          <a:prstGeom prst="rect">
            <a:avLst/>
          </a:prstGeom>
          <a:noFill/>
        </p:spPr>
        <p:txBody>
          <a:bodyPr wrap="square">
            <a:spAutoFit/>
          </a:bodyPr>
          <a:lstStyle/>
          <a:p>
            <a:pPr lvl="1"/>
            <a:r>
              <a:rPr lang="en-US" sz="2400" b="1" dirty="0">
                <a:solidFill>
                  <a:schemeClr val="bg1"/>
                </a:solidFill>
                <a:latin typeface="Times New Roman" panose="02020603050405020304" pitchFamily="18" charset="0"/>
                <a:cs typeface="Times New Roman" panose="02020603050405020304" pitchFamily="18" charset="0"/>
              </a:rPr>
              <a:t>Target vs. Achieved:</a:t>
            </a:r>
            <a:r>
              <a:rPr lang="en-US" sz="2400" dirty="0">
                <a:solidFill>
                  <a:schemeClr val="bg1"/>
                </a:solidFill>
                <a:latin typeface="Times New Roman" panose="02020603050405020304" pitchFamily="18" charset="0"/>
                <a:cs typeface="Times New Roman" panose="02020603050405020304" pitchFamily="18" charset="0"/>
              </a:rPr>
              <a:t> Displays how much of the cross-sell goal has been met.</a:t>
            </a:r>
          </a:p>
          <a:p>
            <a:pPr lvl="1"/>
            <a:r>
              <a:rPr lang="en-US" sz="2400" b="1" dirty="0">
                <a:solidFill>
                  <a:schemeClr val="bg1"/>
                </a:solidFill>
                <a:latin typeface="Times New Roman" panose="02020603050405020304" pitchFamily="18" charset="0"/>
                <a:cs typeface="Times New Roman" panose="02020603050405020304" pitchFamily="18" charset="0"/>
              </a:rPr>
              <a:t>Cross-Sell Invoice Achievement:</a:t>
            </a:r>
            <a:r>
              <a:rPr lang="en-US" sz="2400" dirty="0">
                <a:solidFill>
                  <a:schemeClr val="bg1"/>
                </a:solidFill>
                <a:latin typeface="Times New Roman" panose="02020603050405020304" pitchFamily="18" charset="0"/>
                <a:cs typeface="Times New Roman" panose="02020603050405020304" pitchFamily="18" charset="0"/>
              </a:rPr>
              <a:t> Shows the percentage of invoiced policies compared to targets.</a:t>
            </a:r>
          </a:p>
        </p:txBody>
      </p:sp>
      <p:sp>
        <p:nvSpPr>
          <p:cNvPr id="9" name="TextBox 8">
            <a:extLst>
              <a:ext uri="{FF2B5EF4-FFF2-40B4-BE49-F238E27FC236}">
                <a16:creationId xmlns:a16="http://schemas.microsoft.com/office/drawing/2014/main" id="{FA053B90-6A9C-232C-239E-972D758D01AB}"/>
              </a:ext>
            </a:extLst>
          </p:cNvPr>
          <p:cNvSpPr txBox="1"/>
          <p:nvPr/>
        </p:nvSpPr>
        <p:spPr>
          <a:xfrm>
            <a:off x="-166867" y="1279733"/>
            <a:ext cx="12094092" cy="830997"/>
          </a:xfrm>
          <a:prstGeom prst="rect">
            <a:avLst/>
          </a:prstGeom>
          <a:noFill/>
        </p:spPr>
        <p:txBody>
          <a:bodyPr wrap="square">
            <a:spAutoFit/>
          </a:bodyPr>
          <a:lstStyle/>
          <a:p>
            <a:pPr lvl="1"/>
            <a:r>
              <a:rPr lang="en-US" sz="2400" b="1" dirty="0">
                <a:solidFill>
                  <a:schemeClr val="bg1"/>
                </a:solidFill>
                <a:latin typeface="Times New Roman" panose="02020603050405020304" pitchFamily="18" charset="0"/>
                <a:cs typeface="Times New Roman" panose="02020603050405020304" pitchFamily="18" charset="0"/>
              </a:rPr>
              <a:t>Renewal Placed Achievement</a:t>
            </a:r>
            <a:r>
              <a:rPr lang="en-US" sz="2400" dirty="0">
                <a:solidFill>
                  <a:schemeClr val="bg1"/>
                </a:solidFill>
                <a:latin typeface="Times New Roman" panose="02020603050405020304" pitchFamily="18" charset="0"/>
                <a:cs typeface="Times New Roman" panose="02020603050405020304" pitchFamily="18" charset="0"/>
              </a:rPr>
              <a:t> – Percentage of successfully renewed policies.</a:t>
            </a:r>
          </a:p>
          <a:p>
            <a:pPr lvl="1"/>
            <a:r>
              <a:rPr lang="en-US" sz="2400" b="1" dirty="0">
                <a:solidFill>
                  <a:schemeClr val="bg1"/>
                </a:solidFill>
                <a:latin typeface="Times New Roman" panose="02020603050405020304" pitchFamily="18" charset="0"/>
                <a:cs typeface="Times New Roman" panose="02020603050405020304" pitchFamily="18" charset="0"/>
              </a:rPr>
              <a:t>Renewal Invoice Achievement</a:t>
            </a:r>
            <a:r>
              <a:rPr lang="en-US" sz="2400" dirty="0">
                <a:solidFill>
                  <a:schemeClr val="bg1"/>
                </a:solidFill>
                <a:latin typeface="Times New Roman" panose="02020603050405020304" pitchFamily="18" charset="0"/>
                <a:cs typeface="Times New Roman" panose="02020603050405020304" pitchFamily="18" charset="0"/>
              </a:rPr>
              <a:t> – Percentage of renewed policies that have been invoiced</a:t>
            </a:r>
            <a:r>
              <a:rPr lang="en-US" sz="2400" dirty="0">
                <a:solidFill>
                  <a:schemeClr val="bg1"/>
                </a:solidFill>
              </a:rPr>
              <a:t>.</a:t>
            </a:r>
          </a:p>
        </p:txBody>
      </p:sp>
      <p:sp>
        <p:nvSpPr>
          <p:cNvPr id="11" name="TextBox 10">
            <a:extLst>
              <a:ext uri="{FF2B5EF4-FFF2-40B4-BE49-F238E27FC236}">
                <a16:creationId xmlns:a16="http://schemas.microsoft.com/office/drawing/2014/main" id="{3DBB0FD2-FA33-E4E3-7B06-FDDBE75C1350}"/>
              </a:ext>
            </a:extLst>
          </p:cNvPr>
          <p:cNvSpPr txBox="1"/>
          <p:nvPr/>
        </p:nvSpPr>
        <p:spPr>
          <a:xfrm>
            <a:off x="318051" y="2739432"/>
            <a:ext cx="10906539" cy="2308324"/>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Account Executive </a:t>
            </a:r>
            <a:r>
              <a:rPr lang="en-US" sz="2400" b="1" dirty="0" err="1">
                <a:solidFill>
                  <a:schemeClr val="bg1"/>
                </a:solidFill>
                <a:latin typeface="Times New Roman" panose="02020603050405020304" pitchFamily="18" charset="0"/>
                <a:cs typeface="Times New Roman" panose="02020603050405020304" pitchFamily="18" charset="0"/>
              </a:rPr>
              <a:t>Performance:</a:t>
            </a:r>
            <a:r>
              <a:rPr lang="en-US" sz="2400" dirty="0" err="1">
                <a:solidFill>
                  <a:schemeClr val="bg1"/>
                </a:solidFill>
                <a:latin typeface="Times New Roman" panose="02020603050405020304" pitchFamily="18" charset="0"/>
                <a:cs typeface="Times New Roman" panose="02020603050405020304" pitchFamily="18" charset="0"/>
              </a:rPr>
              <a:t>Tracks</a:t>
            </a:r>
            <a:r>
              <a:rPr lang="en-US" sz="2400" dirty="0">
                <a:solidFill>
                  <a:schemeClr val="bg1"/>
                </a:solidFill>
                <a:latin typeface="Times New Roman" panose="02020603050405020304" pitchFamily="18" charset="0"/>
                <a:cs typeface="Times New Roman" panose="02020603050405020304" pitchFamily="18" charset="0"/>
              </a:rPr>
              <a:t> the performance of different </a:t>
            </a:r>
            <a:r>
              <a:rPr lang="en-US" sz="2400" b="1" dirty="0">
                <a:solidFill>
                  <a:schemeClr val="bg1"/>
                </a:solidFill>
                <a:latin typeface="Times New Roman" panose="02020603050405020304" pitchFamily="18" charset="0"/>
                <a:cs typeface="Times New Roman" panose="02020603050405020304" pitchFamily="18" charset="0"/>
              </a:rPr>
              <a:t>Account Executives</a:t>
            </a:r>
            <a:r>
              <a:rPr lang="en-US" sz="2400" dirty="0">
                <a:solidFill>
                  <a:schemeClr val="bg1"/>
                </a:solidFill>
                <a:latin typeface="Times New Roman" panose="02020603050405020304" pitchFamily="18" charset="0"/>
                <a:cs typeface="Times New Roman" panose="02020603050405020304" pitchFamily="18" charset="0"/>
              </a:rPr>
              <a:t> in terms of customer interactions and revenue contribution.</a:t>
            </a:r>
          </a:p>
          <a:p>
            <a:r>
              <a:rPr lang="en-US" sz="2400" b="1" dirty="0">
                <a:solidFill>
                  <a:schemeClr val="bg1"/>
                </a:solidFill>
                <a:latin typeface="Times New Roman" panose="02020603050405020304" pitchFamily="18" charset="0"/>
                <a:cs typeface="Times New Roman" panose="02020603050405020304" pitchFamily="18" charset="0"/>
              </a:rPr>
              <a:t>Number of Meetings by Account Executive</a:t>
            </a:r>
            <a:r>
              <a:rPr lang="en-US" sz="2400" dirty="0">
                <a:solidFill>
                  <a:schemeClr val="bg1"/>
                </a:solidFill>
                <a:latin typeface="Times New Roman" panose="02020603050405020304" pitchFamily="18" charset="0"/>
                <a:cs typeface="Times New Roman" panose="02020603050405020304" pitchFamily="18" charset="0"/>
              </a:rPr>
              <a:t> – Highlights the engagement levels of different executives.</a:t>
            </a:r>
          </a:p>
          <a:p>
            <a:r>
              <a:rPr lang="en-US" sz="2400" b="1" dirty="0">
                <a:solidFill>
                  <a:schemeClr val="bg1"/>
                </a:solidFill>
                <a:latin typeface="Times New Roman" panose="02020603050405020304" pitchFamily="18" charset="0"/>
                <a:cs typeface="Times New Roman" panose="02020603050405020304" pitchFamily="18" charset="0"/>
              </a:rPr>
              <a:t>Stage Funnel by Revenue</a:t>
            </a:r>
            <a:r>
              <a:rPr lang="en-US" sz="2400" dirty="0">
                <a:solidFill>
                  <a:schemeClr val="bg1"/>
                </a:solidFill>
                <a:latin typeface="Times New Roman" panose="02020603050405020304" pitchFamily="18" charset="0"/>
                <a:cs typeface="Times New Roman" panose="02020603050405020304" pitchFamily="18" charset="0"/>
              </a:rPr>
              <a:t> – Breaks down sales opportunities by revenue stage (Qualified, Negotiation, Process Solution)</a:t>
            </a:r>
          </a:p>
        </p:txBody>
      </p:sp>
      <p:sp>
        <p:nvSpPr>
          <p:cNvPr id="16" name="TextBox 15">
            <a:extLst>
              <a:ext uri="{FF2B5EF4-FFF2-40B4-BE49-F238E27FC236}">
                <a16:creationId xmlns:a16="http://schemas.microsoft.com/office/drawing/2014/main" id="{1159E3C3-D593-D5FA-0E38-2AABA4774A5A}"/>
              </a:ext>
            </a:extLst>
          </p:cNvPr>
          <p:cNvSpPr txBox="1"/>
          <p:nvPr/>
        </p:nvSpPr>
        <p:spPr>
          <a:xfrm>
            <a:off x="-372955" y="2029095"/>
            <a:ext cx="14261234" cy="830997"/>
          </a:xfrm>
          <a:prstGeom prst="rect">
            <a:avLst/>
          </a:prstGeom>
          <a:noFill/>
        </p:spPr>
        <p:txBody>
          <a:bodyPr wrap="square">
            <a:spAutoFit/>
          </a:bodyPr>
          <a:lstStyle/>
          <a:p>
            <a:pPr lvl="1"/>
            <a:r>
              <a:rPr lang="en-US" sz="2400" b="1" dirty="0">
                <a:solidFill>
                  <a:schemeClr val="bg1"/>
                </a:solidFill>
                <a:latin typeface="Times New Roman" panose="02020603050405020304" pitchFamily="18" charset="0"/>
                <a:cs typeface="Times New Roman" panose="02020603050405020304" pitchFamily="18" charset="0"/>
              </a:rPr>
              <a:t>   New Placed Achievements:</a:t>
            </a:r>
            <a:r>
              <a:rPr lang="en-US" sz="2400" dirty="0">
                <a:solidFill>
                  <a:schemeClr val="bg1"/>
                </a:solidFill>
                <a:latin typeface="Times New Roman" panose="02020603050405020304" pitchFamily="18" charset="0"/>
                <a:cs typeface="Times New Roman" panose="02020603050405020304" pitchFamily="18" charset="0"/>
              </a:rPr>
              <a:t> Measures the percentage of successfully closed deals.</a:t>
            </a:r>
          </a:p>
          <a:p>
            <a:pPr lvl="1"/>
            <a:r>
              <a:rPr lang="en-US" sz="2400" b="1" dirty="0">
                <a:solidFill>
                  <a:schemeClr val="bg1"/>
                </a:solidFill>
                <a:latin typeface="Times New Roman" panose="02020603050405020304" pitchFamily="18" charset="0"/>
                <a:cs typeface="Times New Roman" panose="02020603050405020304" pitchFamily="18" charset="0"/>
              </a:rPr>
              <a:t>   New Invoice Achievement:</a:t>
            </a:r>
            <a:r>
              <a:rPr lang="en-US" sz="2400" dirty="0">
                <a:solidFill>
                  <a:schemeClr val="bg1"/>
                </a:solidFill>
                <a:latin typeface="Times New Roman" panose="02020603050405020304" pitchFamily="18" charset="0"/>
                <a:cs typeface="Times New Roman" panose="02020603050405020304" pitchFamily="18" charset="0"/>
              </a:rPr>
              <a:t> Tracks the percentage of invoiced policies</a:t>
            </a:r>
          </a:p>
        </p:txBody>
      </p:sp>
      <p:sp>
        <p:nvSpPr>
          <p:cNvPr id="3" name="TextBox 2">
            <a:extLst>
              <a:ext uri="{FF2B5EF4-FFF2-40B4-BE49-F238E27FC236}">
                <a16:creationId xmlns:a16="http://schemas.microsoft.com/office/drawing/2014/main" id="{B5ACC21C-781E-2F6E-8594-724F5C9E37E9}"/>
              </a:ext>
            </a:extLst>
          </p:cNvPr>
          <p:cNvSpPr txBox="1"/>
          <p:nvPr/>
        </p:nvSpPr>
        <p:spPr>
          <a:xfrm>
            <a:off x="341242" y="5288340"/>
            <a:ext cx="11360427" cy="1569660"/>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This dashboard provides clear insights into </a:t>
            </a:r>
            <a:r>
              <a:rPr lang="en-US" sz="2400" b="1" dirty="0">
                <a:solidFill>
                  <a:schemeClr val="bg1"/>
                </a:solidFill>
                <a:latin typeface="Times New Roman" panose="02020603050405020304" pitchFamily="18" charset="0"/>
                <a:cs typeface="Times New Roman" panose="02020603050405020304" pitchFamily="18" charset="0"/>
              </a:rPr>
              <a:t>sales performance, executive productivity, and revenue trends</a:t>
            </a:r>
            <a:r>
              <a:rPr lang="en-US" sz="2400" dirty="0">
                <a:solidFill>
                  <a:schemeClr val="bg1"/>
                </a:solidFill>
                <a:latin typeface="Times New Roman" panose="02020603050405020304" pitchFamily="18" charset="0"/>
                <a:cs typeface="Times New Roman" panose="02020603050405020304" pitchFamily="18" charset="0"/>
              </a:rPr>
              <a:t>. While </a:t>
            </a:r>
            <a:r>
              <a:rPr lang="en-US" sz="2400" b="1" dirty="0">
                <a:solidFill>
                  <a:schemeClr val="bg1"/>
                </a:solidFill>
                <a:latin typeface="Times New Roman" panose="02020603050405020304" pitchFamily="18" charset="0"/>
                <a:cs typeface="Times New Roman" panose="02020603050405020304" pitchFamily="18" charset="0"/>
              </a:rPr>
              <a:t>renewals are strong</a:t>
            </a:r>
            <a:r>
              <a:rPr lang="en-US" sz="2400" dirty="0">
                <a:solidFill>
                  <a:schemeClr val="bg1"/>
                </a:solidFill>
                <a:latin typeface="Times New Roman" panose="02020603050405020304" pitchFamily="18" charset="0"/>
                <a:cs typeface="Times New Roman" panose="02020603050405020304" pitchFamily="18" charset="0"/>
              </a:rPr>
              <a:t>, </a:t>
            </a:r>
            <a:r>
              <a:rPr lang="en-US" sz="2400" b="1" dirty="0">
                <a:solidFill>
                  <a:schemeClr val="bg1"/>
                </a:solidFill>
                <a:latin typeface="Times New Roman" panose="02020603050405020304" pitchFamily="18" charset="0"/>
                <a:cs typeface="Times New Roman" panose="02020603050405020304" pitchFamily="18" charset="0"/>
              </a:rPr>
              <a:t>cross-sell and new business require strategic improvements</a:t>
            </a:r>
            <a:r>
              <a:rPr lang="en-US" sz="2400" dirty="0">
                <a:solidFill>
                  <a:schemeClr val="bg1"/>
                </a:solidFill>
                <a:latin typeface="Times New Roman" panose="02020603050405020304" pitchFamily="18" charset="0"/>
                <a:cs typeface="Times New Roman" panose="02020603050405020304" pitchFamily="18" charset="0"/>
              </a:rPr>
              <a:t>, especially in </a:t>
            </a:r>
            <a:r>
              <a:rPr lang="en-US" sz="2400" b="1" dirty="0">
                <a:solidFill>
                  <a:schemeClr val="bg1"/>
                </a:solidFill>
                <a:latin typeface="Times New Roman" panose="02020603050405020304" pitchFamily="18" charset="0"/>
                <a:cs typeface="Times New Roman" panose="02020603050405020304" pitchFamily="18" charset="0"/>
              </a:rPr>
              <a:t>invoicing and finalizing sales</a:t>
            </a:r>
            <a:r>
              <a:rPr lang="en-US" sz="2400" dirty="0">
                <a:solidFill>
                  <a:schemeClr val="bg1"/>
                </a:solidFill>
                <a:latin typeface="Times New Roman" panose="02020603050405020304" pitchFamily="18" charset="0"/>
                <a:cs typeface="Times New Roman" panose="02020603050405020304" pitchFamily="18" charset="0"/>
              </a:rPr>
              <a:t>. By addressing these gaps, the company can enhance overall profitability and efficiency.</a:t>
            </a:r>
            <a:endParaRPr lang="en-IN" sz="2400"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7">
            <p14:nvContentPartPr>
              <p14:cNvPr id="17" name="Ink 16">
                <a:extLst>
                  <a:ext uri="{FF2B5EF4-FFF2-40B4-BE49-F238E27FC236}">
                    <a16:creationId xmlns:a16="http://schemas.microsoft.com/office/drawing/2014/main" id="{4EA10BF1-1C73-C525-F0F2-6CD7E5CE24F4}"/>
                  </a:ext>
                </a:extLst>
              </p14:cNvPr>
              <p14:cNvContentPartPr/>
              <p14:nvPr/>
            </p14:nvContentPartPr>
            <p14:xfrm>
              <a:off x="-318047" y="1497360"/>
              <a:ext cx="643320" cy="360"/>
            </p14:xfrm>
          </p:contentPart>
        </mc:Choice>
        <mc:Fallback>
          <p:pic>
            <p:nvPicPr>
              <p:cNvPr id="17" name="Ink 16">
                <a:extLst>
                  <a:ext uri="{FF2B5EF4-FFF2-40B4-BE49-F238E27FC236}">
                    <a16:creationId xmlns:a16="http://schemas.microsoft.com/office/drawing/2014/main" id="{4EA10BF1-1C73-C525-F0F2-6CD7E5CE24F4}"/>
                  </a:ext>
                </a:extLst>
              </p:cNvPr>
              <p:cNvPicPr/>
              <p:nvPr/>
            </p:nvPicPr>
            <p:blipFill>
              <a:blip r:embed="rId8"/>
              <a:stretch>
                <a:fillRect/>
              </a:stretch>
            </p:blipFill>
            <p:spPr>
              <a:xfrm>
                <a:off x="-324167" y="1491240"/>
                <a:ext cx="65556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0" name="Ink 19">
                <a:extLst>
                  <a:ext uri="{FF2B5EF4-FFF2-40B4-BE49-F238E27FC236}">
                    <a16:creationId xmlns:a16="http://schemas.microsoft.com/office/drawing/2014/main" id="{61AE7731-4F38-8BF8-4187-F6C1E34B4143}"/>
                  </a:ext>
                </a:extLst>
              </p14:cNvPr>
              <p14:cNvContentPartPr/>
              <p14:nvPr/>
            </p14:nvContentPartPr>
            <p14:xfrm>
              <a:off x="-251807" y="2336880"/>
              <a:ext cx="611640" cy="8640"/>
            </p14:xfrm>
          </p:contentPart>
        </mc:Choice>
        <mc:Fallback>
          <p:pic>
            <p:nvPicPr>
              <p:cNvPr id="20" name="Ink 19">
                <a:extLst>
                  <a:ext uri="{FF2B5EF4-FFF2-40B4-BE49-F238E27FC236}">
                    <a16:creationId xmlns:a16="http://schemas.microsoft.com/office/drawing/2014/main" id="{61AE7731-4F38-8BF8-4187-F6C1E34B4143}"/>
                  </a:ext>
                </a:extLst>
              </p:cNvPr>
              <p:cNvPicPr/>
              <p:nvPr/>
            </p:nvPicPr>
            <p:blipFill>
              <a:blip r:embed="rId10"/>
              <a:stretch>
                <a:fillRect/>
              </a:stretch>
            </p:blipFill>
            <p:spPr>
              <a:xfrm>
                <a:off x="-257927" y="2330760"/>
                <a:ext cx="62388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6" name="Ink 25">
                <a:extLst>
                  <a:ext uri="{FF2B5EF4-FFF2-40B4-BE49-F238E27FC236}">
                    <a16:creationId xmlns:a16="http://schemas.microsoft.com/office/drawing/2014/main" id="{134D13C0-FB31-6E39-F686-6393FA6492DC}"/>
                  </a:ext>
                </a:extLst>
              </p14:cNvPr>
              <p14:cNvContentPartPr/>
              <p14:nvPr/>
            </p14:nvContentPartPr>
            <p14:xfrm>
              <a:off x="318073" y="3114120"/>
              <a:ext cx="360" cy="360"/>
            </p14:xfrm>
          </p:contentPart>
        </mc:Choice>
        <mc:Fallback>
          <p:pic>
            <p:nvPicPr>
              <p:cNvPr id="26" name="Ink 25">
                <a:extLst>
                  <a:ext uri="{FF2B5EF4-FFF2-40B4-BE49-F238E27FC236}">
                    <a16:creationId xmlns:a16="http://schemas.microsoft.com/office/drawing/2014/main" id="{134D13C0-FB31-6E39-F686-6393FA6492DC}"/>
                  </a:ext>
                </a:extLst>
              </p:cNvPr>
              <p:cNvPicPr/>
              <p:nvPr/>
            </p:nvPicPr>
            <p:blipFill>
              <a:blip r:embed="rId12"/>
              <a:stretch>
                <a:fillRect/>
              </a:stretch>
            </p:blipFill>
            <p:spPr>
              <a:xfrm>
                <a:off x="311953" y="3108000"/>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1" name="Ink 30">
                <a:extLst>
                  <a:ext uri="{FF2B5EF4-FFF2-40B4-BE49-F238E27FC236}">
                    <a16:creationId xmlns:a16="http://schemas.microsoft.com/office/drawing/2014/main" id="{A0DC5063-2952-6BAF-75F6-3EF9E50DA72D}"/>
                  </a:ext>
                </a:extLst>
              </p14:cNvPr>
              <p14:cNvContentPartPr/>
              <p14:nvPr/>
            </p14:nvContentPartPr>
            <p14:xfrm>
              <a:off x="-159287" y="3352440"/>
              <a:ext cx="486720" cy="360"/>
            </p14:xfrm>
          </p:contentPart>
        </mc:Choice>
        <mc:Fallback>
          <p:pic>
            <p:nvPicPr>
              <p:cNvPr id="31" name="Ink 30">
                <a:extLst>
                  <a:ext uri="{FF2B5EF4-FFF2-40B4-BE49-F238E27FC236}">
                    <a16:creationId xmlns:a16="http://schemas.microsoft.com/office/drawing/2014/main" id="{A0DC5063-2952-6BAF-75F6-3EF9E50DA72D}"/>
                  </a:ext>
                </a:extLst>
              </p:cNvPr>
              <p:cNvPicPr/>
              <p:nvPr/>
            </p:nvPicPr>
            <p:blipFill>
              <a:blip r:embed="rId14"/>
              <a:stretch>
                <a:fillRect/>
              </a:stretch>
            </p:blipFill>
            <p:spPr>
              <a:xfrm>
                <a:off x="-165407" y="3346320"/>
                <a:ext cx="49896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3" name="Ink 32">
                <a:extLst>
                  <a:ext uri="{FF2B5EF4-FFF2-40B4-BE49-F238E27FC236}">
                    <a16:creationId xmlns:a16="http://schemas.microsoft.com/office/drawing/2014/main" id="{CCB719B4-4184-C574-CEAB-6BA6C3941E4B}"/>
                  </a:ext>
                </a:extLst>
              </p14:cNvPr>
              <p14:cNvContentPartPr/>
              <p14:nvPr/>
            </p14:nvContentPartPr>
            <p14:xfrm>
              <a:off x="-106367" y="3736920"/>
              <a:ext cx="410400" cy="360"/>
            </p14:xfrm>
          </p:contentPart>
        </mc:Choice>
        <mc:Fallback>
          <p:pic>
            <p:nvPicPr>
              <p:cNvPr id="33" name="Ink 32">
                <a:extLst>
                  <a:ext uri="{FF2B5EF4-FFF2-40B4-BE49-F238E27FC236}">
                    <a16:creationId xmlns:a16="http://schemas.microsoft.com/office/drawing/2014/main" id="{CCB719B4-4184-C574-CEAB-6BA6C3941E4B}"/>
                  </a:ext>
                </a:extLst>
              </p:cNvPr>
              <p:cNvPicPr/>
              <p:nvPr/>
            </p:nvPicPr>
            <p:blipFill>
              <a:blip r:embed="rId16"/>
              <a:stretch>
                <a:fillRect/>
              </a:stretch>
            </p:blipFill>
            <p:spPr>
              <a:xfrm>
                <a:off x="-112487" y="3730800"/>
                <a:ext cx="42264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8" name="Ink 37">
                <a:extLst>
                  <a:ext uri="{FF2B5EF4-FFF2-40B4-BE49-F238E27FC236}">
                    <a16:creationId xmlns:a16="http://schemas.microsoft.com/office/drawing/2014/main" id="{FBB90622-3D80-6852-ADA0-DDB2F4CFEBC3}"/>
                  </a:ext>
                </a:extLst>
              </p14:cNvPr>
              <p14:cNvContentPartPr/>
              <p14:nvPr/>
            </p14:nvContentPartPr>
            <p14:xfrm>
              <a:off x="-106367" y="5552400"/>
              <a:ext cx="484560" cy="5760"/>
            </p14:xfrm>
          </p:contentPart>
        </mc:Choice>
        <mc:Fallback>
          <p:pic>
            <p:nvPicPr>
              <p:cNvPr id="38" name="Ink 37">
                <a:extLst>
                  <a:ext uri="{FF2B5EF4-FFF2-40B4-BE49-F238E27FC236}">
                    <a16:creationId xmlns:a16="http://schemas.microsoft.com/office/drawing/2014/main" id="{FBB90622-3D80-6852-ADA0-DDB2F4CFEBC3}"/>
                  </a:ext>
                </a:extLst>
              </p:cNvPr>
              <p:cNvPicPr/>
              <p:nvPr/>
            </p:nvPicPr>
            <p:blipFill>
              <a:blip r:embed="rId18"/>
              <a:stretch>
                <a:fillRect/>
              </a:stretch>
            </p:blipFill>
            <p:spPr>
              <a:xfrm>
                <a:off x="-112487" y="5546280"/>
                <a:ext cx="496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2" name="Ink 41">
                <a:extLst>
                  <a:ext uri="{FF2B5EF4-FFF2-40B4-BE49-F238E27FC236}">
                    <a16:creationId xmlns:a16="http://schemas.microsoft.com/office/drawing/2014/main" id="{0DE299F8-7F4F-50D1-541F-2090AFACAAE5}"/>
                  </a:ext>
                </a:extLst>
              </p14:cNvPr>
              <p14:cNvContentPartPr/>
              <p14:nvPr/>
            </p14:nvContentPartPr>
            <p14:xfrm>
              <a:off x="-225527" y="450282"/>
              <a:ext cx="471240" cy="360"/>
            </p14:xfrm>
          </p:contentPart>
        </mc:Choice>
        <mc:Fallback>
          <p:pic>
            <p:nvPicPr>
              <p:cNvPr id="42" name="Ink 41">
                <a:extLst>
                  <a:ext uri="{FF2B5EF4-FFF2-40B4-BE49-F238E27FC236}">
                    <a16:creationId xmlns:a16="http://schemas.microsoft.com/office/drawing/2014/main" id="{0DE299F8-7F4F-50D1-541F-2090AFACAAE5}"/>
                  </a:ext>
                </a:extLst>
              </p:cNvPr>
              <p:cNvPicPr/>
              <p:nvPr/>
            </p:nvPicPr>
            <p:blipFill>
              <a:blip r:embed="rId20"/>
              <a:stretch>
                <a:fillRect/>
              </a:stretch>
            </p:blipFill>
            <p:spPr>
              <a:xfrm>
                <a:off x="-231647" y="444162"/>
                <a:ext cx="48348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3" name="Ink 42">
                <a:extLst>
                  <a:ext uri="{FF2B5EF4-FFF2-40B4-BE49-F238E27FC236}">
                    <a16:creationId xmlns:a16="http://schemas.microsoft.com/office/drawing/2014/main" id="{829A2902-C385-5B34-F41E-8775FEEF276E}"/>
                  </a:ext>
                </a:extLst>
              </p14:cNvPr>
              <p14:cNvContentPartPr/>
              <p14:nvPr/>
            </p14:nvContentPartPr>
            <p14:xfrm>
              <a:off x="-106367" y="4452762"/>
              <a:ext cx="423000" cy="360"/>
            </p14:xfrm>
          </p:contentPart>
        </mc:Choice>
        <mc:Fallback>
          <p:pic>
            <p:nvPicPr>
              <p:cNvPr id="43" name="Ink 42">
                <a:extLst>
                  <a:ext uri="{FF2B5EF4-FFF2-40B4-BE49-F238E27FC236}">
                    <a16:creationId xmlns:a16="http://schemas.microsoft.com/office/drawing/2014/main" id="{829A2902-C385-5B34-F41E-8775FEEF276E}"/>
                  </a:ext>
                </a:extLst>
              </p:cNvPr>
              <p:cNvPicPr/>
              <p:nvPr/>
            </p:nvPicPr>
            <p:blipFill>
              <a:blip r:embed="rId22"/>
              <a:stretch>
                <a:fillRect/>
              </a:stretch>
            </p:blipFill>
            <p:spPr>
              <a:xfrm>
                <a:off x="-112487" y="4446642"/>
                <a:ext cx="435240" cy="12600"/>
              </a:xfrm>
              <a:prstGeom prst="rect">
                <a:avLst/>
              </a:prstGeom>
            </p:spPr>
          </p:pic>
        </mc:Fallback>
      </mc:AlternateContent>
    </p:spTree>
    <p:extLst>
      <p:ext uri="{BB962C8B-B14F-4D97-AF65-F5344CB8AC3E}">
        <p14:creationId xmlns:p14="http://schemas.microsoft.com/office/powerpoint/2010/main" val="195882234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A6FA3C-05A2-6F55-2ADD-34D096AC24B6}"/>
              </a:ext>
            </a:extLst>
          </p:cNvPr>
          <p:cNvSpPr txBox="1"/>
          <p:nvPr/>
        </p:nvSpPr>
        <p:spPr>
          <a:xfrm>
            <a:off x="318052" y="263768"/>
            <a:ext cx="8335617" cy="2677656"/>
          </a:xfrm>
          <a:prstGeom prst="rect">
            <a:avLst/>
          </a:prstGeom>
          <a:noFill/>
        </p:spPr>
        <p:txBody>
          <a:bodyPr wrap="square">
            <a:spAutoFit/>
          </a:bodyPr>
          <a:lstStyle/>
          <a:p>
            <a:r>
              <a:rPr lang="en-US" sz="2800" b="1" dirty="0">
                <a:solidFill>
                  <a:schemeClr val="bg1"/>
                </a:solidFill>
                <a:latin typeface="Times New Roman" panose="02020603050405020304" pitchFamily="18" charset="0"/>
                <a:cs typeface="Times New Roman" panose="02020603050405020304" pitchFamily="18" charset="0"/>
              </a:rPr>
              <a:t>Account Executive Performance</a:t>
            </a:r>
          </a:p>
          <a:p>
            <a:r>
              <a:rPr lang="en-US" sz="2800" b="1" dirty="0">
                <a:solidFill>
                  <a:schemeClr val="bg1"/>
                </a:solidFill>
                <a:latin typeface="Times New Roman" panose="02020603050405020304" pitchFamily="18" charset="0"/>
                <a:cs typeface="Times New Roman" panose="02020603050405020304" pitchFamily="18" charset="0"/>
              </a:rPr>
              <a:t>Tracks the number of meetings held by different executives.</a:t>
            </a:r>
            <a:endParaRPr lang="en-US" sz="2800" dirty="0">
              <a:solidFill>
                <a:schemeClr val="bg1"/>
              </a:solidFill>
              <a:latin typeface="Times New Roman" panose="02020603050405020304" pitchFamily="18" charset="0"/>
              <a:cs typeface="Times New Roman" panose="02020603050405020304" pitchFamily="18" charset="0"/>
            </a:endParaRPr>
          </a:p>
          <a:p>
            <a:r>
              <a:rPr lang="en-US" sz="2800" dirty="0">
                <a:solidFill>
                  <a:schemeClr val="bg1"/>
                </a:solidFill>
                <a:latin typeface="Times New Roman" panose="02020603050405020304" pitchFamily="18" charset="0"/>
                <a:cs typeface="Times New Roman" panose="02020603050405020304" pitchFamily="18" charset="0"/>
              </a:rPr>
              <a:t>Some executives are engaging more customers, while others may need coaching or better lead distribution.</a:t>
            </a:r>
          </a:p>
          <a:p>
            <a:endParaRPr lang="en-IN" sz="2800" dirty="0">
              <a:solidFill>
                <a:schemeClr val="bg1"/>
              </a:solidFill>
            </a:endParaRPr>
          </a:p>
        </p:txBody>
      </p:sp>
      <p:sp>
        <p:nvSpPr>
          <p:cNvPr id="5" name="TextBox 4">
            <a:extLst>
              <a:ext uri="{FF2B5EF4-FFF2-40B4-BE49-F238E27FC236}">
                <a16:creationId xmlns:a16="http://schemas.microsoft.com/office/drawing/2014/main" id="{8B3BA468-6A1E-5B59-2EAF-CD8EB4236F02}"/>
              </a:ext>
            </a:extLst>
          </p:cNvPr>
          <p:cNvSpPr txBox="1"/>
          <p:nvPr/>
        </p:nvSpPr>
        <p:spPr>
          <a:xfrm>
            <a:off x="271985" y="3315851"/>
            <a:ext cx="9004537" cy="2677656"/>
          </a:xfrm>
          <a:prstGeom prst="rect">
            <a:avLst/>
          </a:prstGeom>
          <a:noFill/>
        </p:spPr>
        <p:txBody>
          <a:bodyPr wrap="square">
            <a:spAutoFit/>
          </a:bodyPr>
          <a:lstStyle/>
          <a:p>
            <a:r>
              <a:rPr lang="en-US" sz="2800" b="1" dirty="0">
                <a:solidFill>
                  <a:schemeClr val="bg1"/>
                </a:solidFill>
              </a:rPr>
              <a:t> </a:t>
            </a:r>
            <a:r>
              <a:rPr lang="en-US" sz="2800" b="1" dirty="0">
                <a:solidFill>
                  <a:schemeClr val="bg1"/>
                </a:solidFill>
                <a:latin typeface="Times New Roman" panose="02020603050405020304" pitchFamily="18" charset="0"/>
                <a:cs typeface="Times New Roman" panose="02020603050405020304" pitchFamily="18" charset="0"/>
              </a:rPr>
              <a:t>Opportunities by Revenue</a:t>
            </a:r>
          </a:p>
          <a:p>
            <a:r>
              <a:rPr lang="en-US" sz="2800" dirty="0">
                <a:solidFill>
                  <a:schemeClr val="bg1"/>
                </a:solidFill>
                <a:latin typeface="Times New Roman" panose="02020603050405020304" pitchFamily="18" charset="0"/>
                <a:cs typeface="Times New Roman" panose="02020603050405020304" pitchFamily="18" charset="0"/>
              </a:rPr>
              <a:t> Displays </a:t>
            </a:r>
            <a:r>
              <a:rPr lang="en-US" sz="2800" b="1" dirty="0">
                <a:solidFill>
                  <a:schemeClr val="bg1"/>
                </a:solidFill>
                <a:latin typeface="Times New Roman" panose="02020603050405020304" pitchFamily="18" charset="0"/>
                <a:cs typeface="Times New Roman" panose="02020603050405020304" pitchFamily="18" charset="0"/>
              </a:rPr>
              <a:t>top revenue-generating insurance products</a:t>
            </a:r>
            <a:r>
              <a:rPr lang="en-US" sz="2800" dirty="0">
                <a:solidFill>
                  <a:schemeClr val="bg1"/>
                </a:solidFill>
                <a:latin typeface="Times New Roman" panose="02020603050405020304" pitchFamily="18" charset="0"/>
                <a:cs typeface="Times New Roman" panose="02020603050405020304" pitchFamily="18" charset="0"/>
              </a:rPr>
              <a:t>, such as </a:t>
            </a:r>
            <a:r>
              <a:rPr lang="en-US" sz="2800" b="1" dirty="0">
                <a:solidFill>
                  <a:schemeClr val="bg1"/>
                </a:solidFill>
                <a:latin typeface="Times New Roman" panose="02020603050405020304" pitchFamily="18" charset="0"/>
                <a:cs typeface="Times New Roman" panose="02020603050405020304" pitchFamily="18" charset="0"/>
              </a:rPr>
              <a:t>Fire,   Employee Benefits, and Group Medical Insurance</a:t>
            </a:r>
            <a:r>
              <a:rPr lang="en-US" sz="2800" dirty="0">
                <a:solidFill>
                  <a:schemeClr val="bg1"/>
                </a:solidFill>
                <a:latin typeface="Times New Roman" panose="02020603050405020304" pitchFamily="18" charset="0"/>
                <a:cs typeface="Times New Roman" panose="02020603050405020304" pitchFamily="18" charset="0"/>
              </a:rPr>
              <a:t>.</a:t>
            </a:r>
          </a:p>
          <a:p>
            <a:r>
              <a:rPr lang="en-US" sz="2800" dirty="0">
                <a:solidFill>
                  <a:schemeClr val="bg1"/>
                </a:solidFill>
                <a:latin typeface="Times New Roman" panose="02020603050405020304" pitchFamily="18" charset="0"/>
                <a:cs typeface="Times New Roman" panose="02020603050405020304" pitchFamily="18" charset="0"/>
              </a:rPr>
              <a:t>Helps prioritize high-value deals and focus efforts on the most profitable areas</a:t>
            </a:r>
          </a:p>
        </p:txBody>
      </p:sp>
      <p:pic>
        <p:nvPicPr>
          <p:cNvPr id="9" name="Picture 8">
            <a:extLst>
              <a:ext uri="{FF2B5EF4-FFF2-40B4-BE49-F238E27FC236}">
                <a16:creationId xmlns:a16="http://schemas.microsoft.com/office/drawing/2014/main" id="{76DAC7D9-98B3-AAD4-71F7-2F942C27D18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90521" y="-251791"/>
            <a:ext cx="3497943" cy="2736188"/>
          </a:xfrm>
          <a:prstGeom prst="rect">
            <a:avLst/>
          </a:prstGeom>
        </p:spPr>
      </p:pic>
      <p:sp>
        <p:nvSpPr>
          <p:cNvPr id="10" name="TextBox 9">
            <a:extLst>
              <a:ext uri="{FF2B5EF4-FFF2-40B4-BE49-F238E27FC236}">
                <a16:creationId xmlns:a16="http://schemas.microsoft.com/office/drawing/2014/main" id="{3F7CA1C1-7F7F-3A8F-DEAB-D746EF9F6934}"/>
              </a:ext>
            </a:extLst>
          </p:cNvPr>
          <p:cNvSpPr txBox="1"/>
          <p:nvPr/>
        </p:nvSpPr>
        <p:spPr>
          <a:xfrm>
            <a:off x="10029373" y="2662936"/>
            <a:ext cx="3497943" cy="230832"/>
          </a:xfrm>
          <a:prstGeom prst="rect">
            <a:avLst/>
          </a:prstGeom>
          <a:noFill/>
        </p:spPr>
        <p:txBody>
          <a:bodyPr wrap="square" rtlCol="0">
            <a:spAutoFit/>
          </a:bodyPr>
          <a:lstStyle/>
          <a:p>
            <a:r>
              <a:rPr lang="en-AS" sz="900">
                <a:hlinkClick r:id="rId3" tooltip="https://www.eoi.es/blogs/alfredo-fernandez-lorenzo/2016/09/26/conceptos-y-utilidades-del-coaching-ejecutivo/"/>
              </a:rPr>
              <a:t>This Photo</a:t>
            </a:r>
            <a:r>
              <a:rPr lang="en-AS" sz="900"/>
              <a:t> by Unknown Author is licensed under </a:t>
            </a:r>
            <a:r>
              <a:rPr lang="en-AS" sz="900">
                <a:hlinkClick r:id="rId4" tooltip="https://creativecommons.org/licenses/by-nc-sa/3.0/"/>
              </a:rPr>
              <a:t>CC BY-SA-NC</a:t>
            </a:r>
            <a:endParaRPr lang="en-AS" sz="900"/>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D9E74BA3-E0C3-068C-81F6-C5CC305AA5A2}"/>
                  </a:ext>
                </a:extLst>
              </p14:cNvPr>
              <p14:cNvContentPartPr/>
              <p14:nvPr/>
            </p14:nvContentPartPr>
            <p14:xfrm>
              <a:off x="-66767" y="636042"/>
              <a:ext cx="384120" cy="360"/>
            </p14:xfrm>
          </p:contentPart>
        </mc:Choice>
        <mc:Fallback>
          <p:pic>
            <p:nvPicPr>
              <p:cNvPr id="4" name="Ink 3">
                <a:extLst>
                  <a:ext uri="{FF2B5EF4-FFF2-40B4-BE49-F238E27FC236}">
                    <a16:creationId xmlns:a16="http://schemas.microsoft.com/office/drawing/2014/main" id="{D9E74BA3-E0C3-068C-81F6-C5CC305AA5A2}"/>
                  </a:ext>
                </a:extLst>
              </p:cNvPr>
              <p:cNvPicPr/>
              <p:nvPr/>
            </p:nvPicPr>
            <p:blipFill>
              <a:blip r:embed="rId6"/>
              <a:stretch>
                <a:fillRect/>
              </a:stretch>
            </p:blipFill>
            <p:spPr>
              <a:xfrm>
                <a:off x="-72887" y="629922"/>
                <a:ext cx="39636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D6047AB9-2AB4-AFA8-E057-6274D40628D0}"/>
                  </a:ext>
                </a:extLst>
              </p14:cNvPr>
              <p14:cNvContentPartPr/>
              <p14:nvPr/>
            </p14:nvContentPartPr>
            <p14:xfrm>
              <a:off x="-167" y="3617922"/>
              <a:ext cx="396720" cy="360"/>
            </p14:xfrm>
          </p:contentPart>
        </mc:Choice>
        <mc:Fallback>
          <p:pic>
            <p:nvPicPr>
              <p:cNvPr id="11" name="Ink 10">
                <a:extLst>
                  <a:ext uri="{FF2B5EF4-FFF2-40B4-BE49-F238E27FC236}">
                    <a16:creationId xmlns:a16="http://schemas.microsoft.com/office/drawing/2014/main" id="{D6047AB9-2AB4-AFA8-E057-6274D40628D0}"/>
                  </a:ext>
                </a:extLst>
              </p:cNvPr>
              <p:cNvPicPr/>
              <p:nvPr/>
            </p:nvPicPr>
            <p:blipFill>
              <a:blip r:embed="rId8"/>
              <a:stretch>
                <a:fillRect/>
              </a:stretch>
            </p:blipFill>
            <p:spPr>
              <a:xfrm>
                <a:off x="-6287" y="3611802"/>
                <a:ext cx="40896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89903AEA-24EA-9B0E-DBA1-7E096FD6C3F1}"/>
                  </a:ext>
                </a:extLst>
              </p14:cNvPr>
              <p14:cNvContentPartPr/>
              <p14:nvPr/>
            </p14:nvContentPartPr>
            <p14:xfrm>
              <a:off x="-331727" y="5419722"/>
              <a:ext cx="360" cy="360"/>
            </p14:xfrm>
          </p:contentPart>
        </mc:Choice>
        <mc:Fallback>
          <p:pic>
            <p:nvPicPr>
              <p:cNvPr id="12" name="Ink 11">
                <a:extLst>
                  <a:ext uri="{FF2B5EF4-FFF2-40B4-BE49-F238E27FC236}">
                    <a16:creationId xmlns:a16="http://schemas.microsoft.com/office/drawing/2014/main" id="{89903AEA-24EA-9B0E-DBA1-7E096FD6C3F1}"/>
                  </a:ext>
                </a:extLst>
              </p:cNvPr>
              <p:cNvPicPr/>
              <p:nvPr/>
            </p:nvPicPr>
            <p:blipFill>
              <a:blip r:embed="rId10"/>
              <a:stretch>
                <a:fillRect/>
              </a:stretch>
            </p:blipFill>
            <p:spPr>
              <a:xfrm>
                <a:off x="-337847" y="5413602"/>
                <a:ext cx="12600" cy="12600"/>
              </a:xfrm>
              <a:prstGeom prst="rect">
                <a:avLst/>
              </a:prstGeom>
            </p:spPr>
          </p:pic>
        </mc:Fallback>
      </mc:AlternateContent>
    </p:spTree>
    <p:extLst>
      <p:ext uri="{BB962C8B-B14F-4D97-AF65-F5344CB8AC3E}">
        <p14:creationId xmlns:p14="http://schemas.microsoft.com/office/powerpoint/2010/main" val="166236626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1D09CB49-6984-B054-446D-646BB78A05E9}"/>
              </a:ext>
            </a:extLst>
          </p:cNvPr>
          <p:cNvSpPr/>
          <p:nvPr/>
        </p:nvSpPr>
        <p:spPr>
          <a:xfrm>
            <a:off x="319159" y="159026"/>
            <a:ext cx="9991032" cy="640522"/>
          </a:xfrm>
          <a:prstGeom prst="homePlat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3600" b="1" dirty="0">
                <a:ln/>
                <a:solidFill>
                  <a:schemeClr val="accent3"/>
                </a:solidFill>
              </a:rPr>
              <a:t>EXCEL DASHBOARD</a:t>
            </a:r>
            <a:endParaRPr lang="en-AS" sz="3600" b="1" dirty="0">
              <a:ln/>
              <a:solidFill>
                <a:schemeClr val="accent3"/>
              </a:solidFill>
            </a:endParaRPr>
          </a:p>
        </p:txBody>
      </p:sp>
      <p:pic>
        <p:nvPicPr>
          <p:cNvPr id="3" name="Picture 2">
            <a:extLst>
              <a:ext uri="{FF2B5EF4-FFF2-40B4-BE49-F238E27FC236}">
                <a16:creationId xmlns:a16="http://schemas.microsoft.com/office/drawing/2014/main" id="{8DEA8157-3880-0EA9-5BE4-8ED2E35F8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792" y="928338"/>
            <a:ext cx="11714922" cy="5817019"/>
          </a:xfrm>
          <a:prstGeom prst="rect">
            <a:avLst/>
          </a:prstGeom>
        </p:spPr>
      </p:pic>
      <p:pic>
        <p:nvPicPr>
          <p:cNvPr id="7" name="Picture 6">
            <a:extLst>
              <a:ext uri="{FF2B5EF4-FFF2-40B4-BE49-F238E27FC236}">
                <a16:creationId xmlns:a16="http://schemas.microsoft.com/office/drawing/2014/main" id="{67E530EC-6ED3-3F37-F0E5-E76FDCE28A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2957" y="0"/>
            <a:ext cx="781878" cy="795130"/>
          </a:xfrm>
          <a:prstGeom prst="rect">
            <a:avLst/>
          </a:prstGeom>
        </p:spPr>
      </p:pic>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86A03BA7-3C0C-A177-41B3-9B6EEDABFEE4}"/>
                  </a:ext>
                </a:extLst>
              </p14:cNvPr>
              <p14:cNvContentPartPr/>
              <p14:nvPr/>
            </p14:nvContentPartPr>
            <p14:xfrm>
              <a:off x="3749953" y="1853953"/>
              <a:ext cx="360" cy="54360"/>
            </p14:xfrm>
          </p:contentPart>
        </mc:Choice>
        <mc:Fallback>
          <p:pic>
            <p:nvPicPr>
              <p:cNvPr id="8" name="Ink 7">
                <a:extLst>
                  <a:ext uri="{FF2B5EF4-FFF2-40B4-BE49-F238E27FC236}">
                    <a16:creationId xmlns:a16="http://schemas.microsoft.com/office/drawing/2014/main" id="{86A03BA7-3C0C-A177-41B3-9B6EEDABFEE4}"/>
                  </a:ext>
                </a:extLst>
              </p:cNvPr>
              <p:cNvPicPr/>
              <p:nvPr/>
            </p:nvPicPr>
            <p:blipFill>
              <a:blip r:embed="rId6"/>
              <a:stretch>
                <a:fillRect/>
              </a:stretch>
            </p:blipFill>
            <p:spPr>
              <a:xfrm>
                <a:off x="3743833" y="1847833"/>
                <a:ext cx="12600" cy="66600"/>
              </a:xfrm>
              <a:prstGeom prst="rect">
                <a:avLst/>
              </a:prstGeom>
            </p:spPr>
          </p:pic>
        </mc:Fallback>
      </mc:AlternateContent>
    </p:spTree>
    <p:extLst>
      <p:ext uri="{BB962C8B-B14F-4D97-AF65-F5344CB8AC3E}">
        <p14:creationId xmlns:p14="http://schemas.microsoft.com/office/powerpoint/2010/main" val="247764529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969D7857-A709-0713-E233-43A1A48776EF}"/>
              </a:ext>
            </a:extLst>
          </p:cNvPr>
          <p:cNvSpPr/>
          <p:nvPr/>
        </p:nvSpPr>
        <p:spPr>
          <a:xfrm>
            <a:off x="253449" y="159025"/>
            <a:ext cx="9818203" cy="760897"/>
          </a:xfrm>
          <a:prstGeom prst="homePlat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3600" b="1" dirty="0">
                <a:ln/>
                <a:solidFill>
                  <a:schemeClr val="accent3"/>
                </a:solidFill>
              </a:rPr>
              <a:t>POWER BI DASHBOARD</a:t>
            </a:r>
            <a:endParaRPr lang="en-AS" sz="3600" b="1" dirty="0">
              <a:ln/>
              <a:solidFill>
                <a:schemeClr val="accent3"/>
              </a:solidFill>
            </a:endParaRPr>
          </a:p>
        </p:txBody>
      </p:sp>
      <p:pic>
        <p:nvPicPr>
          <p:cNvPr id="4" name="Picture 3">
            <a:extLst>
              <a:ext uri="{FF2B5EF4-FFF2-40B4-BE49-F238E27FC236}">
                <a16:creationId xmlns:a16="http://schemas.microsoft.com/office/drawing/2014/main" id="{651D16C7-24F9-4EDA-9F52-1AEF2F183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39" y="1007165"/>
            <a:ext cx="11834192" cy="5850835"/>
          </a:xfrm>
          <a:prstGeom prst="rect">
            <a:avLst/>
          </a:prstGeom>
        </p:spPr>
      </p:pic>
      <p:pic>
        <p:nvPicPr>
          <p:cNvPr id="5" name="Picture 4">
            <a:extLst>
              <a:ext uri="{FF2B5EF4-FFF2-40B4-BE49-F238E27FC236}">
                <a16:creationId xmlns:a16="http://schemas.microsoft.com/office/drawing/2014/main" id="{BA8CD80F-FD85-F16B-D6CA-4F711E196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1409" y="0"/>
            <a:ext cx="1046922" cy="947832"/>
          </a:xfrm>
          <a:prstGeom prst="rect">
            <a:avLst/>
          </a:prstGeom>
        </p:spPr>
      </p:pic>
    </p:spTree>
    <p:extLst>
      <p:ext uri="{BB962C8B-B14F-4D97-AF65-F5344CB8AC3E}">
        <p14:creationId xmlns:p14="http://schemas.microsoft.com/office/powerpoint/2010/main" val="392226909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theme/theme1.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904</TotalTime>
  <Words>697</Words>
  <Application>Microsoft Office PowerPoint</Application>
  <PresentationFormat>Widescreen</PresentationFormat>
  <Paragraphs>64</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PowerPoint Presentation</vt:lpstr>
      <vt:lpstr>This INSURANCE ANALYTICS dashboard provides an analysis of insurance sales and performance across different categories such as Cross-Sell, New Business, and Renewals.  It tracks key performance indicators (KPIs) and achievements against set targets.  Our goal is to provide actionable insights into sales trends, evaluate target achievements, and identify both strengths and areas for improvement within the sales funnel  The data is segmented by Account Executives, Opportunities by Revenue, and other relevant breakdowns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Santosh Chevarthi</dc:creator>
  <cp:lastModifiedBy>Santosh Chevarthi</cp:lastModifiedBy>
  <cp:revision>8</cp:revision>
  <dcterms:created xsi:type="dcterms:W3CDTF">2025-02-12T17:12:12Z</dcterms:created>
  <dcterms:modified xsi:type="dcterms:W3CDTF">2025-02-14T18:06:21Z</dcterms:modified>
</cp:coreProperties>
</file>